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41"/>
  </p:notesMasterIdLst>
  <p:sldIdLst>
    <p:sldId id="256" r:id="rId2"/>
    <p:sldId id="261" r:id="rId3"/>
    <p:sldId id="262" r:id="rId4"/>
    <p:sldId id="330" r:id="rId5"/>
    <p:sldId id="328" r:id="rId6"/>
    <p:sldId id="318" r:id="rId7"/>
    <p:sldId id="321" r:id="rId8"/>
    <p:sldId id="339" r:id="rId9"/>
    <p:sldId id="303" r:id="rId10"/>
    <p:sldId id="305" r:id="rId11"/>
    <p:sldId id="304" r:id="rId12"/>
    <p:sldId id="306" r:id="rId13"/>
    <p:sldId id="307" r:id="rId14"/>
    <p:sldId id="312" r:id="rId15"/>
    <p:sldId id="301" r:id="rId16"/>
    <p:sldId id="333" r:id="rId17"/>
    <p:sldId id="334" r:id="rId18"/>
    <p:sldId id="332" r:id="rId19"/>
    <p:sldId id="280" r:id="rId20"/>
    <p:sldId id="281" r:id="rId21"/>
    <p:sldId id="282" r:id="rId22"/>
    <p:sldId id="285" r:id="rId23"/>
    <p:sldId id="336" r:id="rId24"/>
    <p:sldId id="338" r:id="rId25"/>
    <p:sldId id="317" r:id="rId26"/>
    <p:sldId id="319" r:id="rId27"/>
    <p:sldId id="343" r:id="rId28"/>
    <p:sldId id="344" r:id="rId29"/>
    <p:sldId id="283" r:id="rId30"/>
    <p:sldId id="265" r:id="rId31"/>
    <p:sldId id="286" r:id="rId32"/>
    <p:sldId id="287" r:id="rId33"/>
    <p:sldId id="288" r:id="rId34"/>
    <p:sldId id="316" r:id="rId35"/>
    <p:sldId id="327" r:id="rId36"/>
    <p:sldId id="279" r:id="rId37"/>
    <p:sldId id="345" r:id="rId38"/>
    <p:sldId id="346" r:id="rId39"/>
    <p:sldId id="347" r:id="rId40"/>
  </p:sldIdLst>
  <p:sldSz cx="9144000" cy="6858000" type="screen4x3"/>
  <p:notesSz cx="6858000" cy="9144000"/>
  <p:custDataLst>
    <p:tags r:id="rId42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  <a:srgbClr val="00FFFF"/>
    <a:srgbClr val="FF99FF"/>
    <a:srgbClr val="FF99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3333" autoAdjust="0"/>
    <p:restoredTop sz="90929"/>
  </p:normalViewPr>
  <p:slideViewPr>
    <p:cSldViewPr>
      <p:cViewPr varScale="1">
        <p:scale>
          <a:sx n="75" d="100"/>
          <a:sy n="75" d="100"/>
        </p:scale>
        <p:origin x="72" y="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DELL\Desktop\Carpetas%20JAD\Datos%20Estadisticos\Expansion%20frontera%20agricola\3%20Expansion%20de%20la%20frontera%20agricola%201942%202013%20y%2025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5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Bolivia: Incremento de la superficie cultivada por regiones</a:t>
            </a:r>
          </a:p>
        </c:rich>
      </c:tx>
      <c:layout>
        <c:manualLayout>
          <c:xMode val="edge"/>
          <c:yMode val="edge"/>
          <c:x val="0.22243742084686968"/>
          <c:y val="3.6065408141973884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740814023224076"/>
          <c:y val="0.19344262295081968"/>
          <c:w val="0.79884021287949269"/>
          <c:h val="0.50163934426229506"/>
        </c:manualLayout>
      </c:layout>
      <c:lineChart>
        <c:grouping val="standard"/>
        <c:varyColors val="0"/>
        <c:ser>
          <c:idx val="0"/>
          <c:order val="0"/>
          <c:tx>
            <c:strRef>
              <c:f>'Res sup x depto'!$A$20</c:f>
              <c:strCache>
                <c:ptCount val="1"/>
                <c:pt idx="0">
                  <c:v>VALLES</c:v>
                </c:pt>
              </c:strCache>
            </c:strRef>
          </c:tx>
          <c:spPr>
            <a:ln w="12700">
              <a:solidFill>
                <a:srgbClr val="000080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cat>
            <c:numRef>
              <c:f>'Res sup x depto'!$B$19:$F$19</c:f>
              <c:numCache>
                <c:formatCode>General</c:formatCode>
                <c:ptCount val="5"/>
                <c:pt idx="0">
                  <c:v>1950</c:v>
                </c:pt>
                <c:pt idx="1">
                  <c:v>1989</c:v>
                </c:pt>
                <c:pt idx="2">
                  <c:v>2011</c:v>
                </c:pt>
                <c:pt idx="3">
                  <c:v>2013</c:v>
                </c:pt>
                <c:pt idx="4">
                  <c:v>2018</c:v>
                </c:pt>
              </c:numCache>
            </c:numRef>
          </c:cat>
          <c:val>
            <c:numRef>
              <c:f>'Res sup x depto'!$B$20:$F$20</c:f>
              <c:numCache>
                <c:formatCode>_-* #,##0\ _€_-;\-* #,##0\ _€_-;_-* "-"??\ _€_-;_-@_-</c:formatCode>
                <c:ptCount val="5"/>
                <c:pt idx="0">
                  <c:v>363000</c:v>
                </c:pt>
                <c:pt idx="1">
                  <c:v>239000</c:v>
                </c:pt>
                <c:pt idx="2">
                  <c:v>449198</c:v>
                </c:pt>
                <c:pt idx="3">
                  <c:v>456085</c:v>
                </c:pt>
                <c:pt idx="4">
                  <c:v>718205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3EB5-40CC-8F1B-3E09F764F882}"/>
            </c:ext>
          </c:extLst>
        </c:ser>
        <c:ser>
          <c:idx val="1"/>
          <c:order val="1"/>
          <c:tx>
            <c:strRef>
              <c:f>'Res sup x depto'!$A$21</c:f>
              <c:strCache>
                <c:ptCount val="1"/>
                <c:pt idx="0">
                  <c:v>ALTIPLANO</c:v>
                </c:pt>
              </c:strCache>
            </c:strRef>
          </c:tx>
          <c:spPr>
            <a:ln w="12700">
              <a:solidFill>
                <a:srgbClr val="FF00FF"/>
              </a:solidFill>
              <a:prstDash val="solid"/>
            </a:ln>
          </c:spPr>
          <c:marker>
            <c:symbol val="square"/>
            <c:size val="5"/>
            <c:spPr>
              <a:solidFill>
                <a:srgbClr val="FF00FF"/>
              </a:solidFill>
              <a:ln>
                <a:solidFill>
                  <a:srgbClr val="FF00FF"/>
                </a:solidFill>
                <a:prstDash val="solid"/>
              </a:ln>
            </c:spPr>
          </c:marker>
          <c:cat>
            <c:numRef>
              <c:f>'Res sup x depto'!$B$19:$F$19</c:f>
              <c:numCache>
                <c:formatCode>General</c:formatCode>
                <c:ptCount val="5"/>
                <c:pt idx="0">
                  <c:v>1950</c:v>
                </c:pt>
                <c:pt idx="1">
                  <c:v>1989</c:v>
                </c:pt>
                <c:pt idx="2">
                  <c:v>2011</c:v>
                </c:pt>
                <c:pt idx="3">
                  <c:v>2013</c:v>
                </c:pt>
                <c:pt idx="4">
                  <c:v>2018</c:v>
                </c:pt>
              </c:numCache>
            </c:numRef>
          </c:cat>
          <c:val>
            <c:numRef>
              <c:f>'Res sup x depto'!$B$21:$F$21</c:f>
              <c:numCache>
                <c:formatCode>_-* #,##0\ _€_-;\-* #,##0\ _€_-;_-* "-"??\ _€_-;_-@_-</c:formatCode>
                <c:ptCount val="5"/>
                <c:pt idx="0">
                  <c:v>310000</c:v>
                </c:pt>
                <c:pt idx="1">
                  <c:v>420000</c:v>
                </c:pt>
                <c:pt idx="2">
                  <c:v>428979</c:v>
                </c:pt>
                <c:pt idx="3">
                  <c:v>563780</c:v>
                </c:pt>
                <c:pt idx="4">
                  <c:v>562840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3EB5-40CC-8F1B-3E09F764F882}"/>
            </c:ext>
          </c:extLst>
        </c:ser>
        <c:ser>
          <c:idx val="2"/>
          <c:order val="2"/>
          <c:tx>
            <c:strRef>
              <c:f>'Res sup x depto'!$A$22</c:f>
              <c:strCache>
                <c:ptCount val="1"/>
                <c:pt idx="0">
                  <c:v>LLANOS</c:v>
                </c:pt>
              </c:strCache>
            </c:strRef>
          </c:tx>
          <c:spPr>
            <a:ln w="12700">
              <a:solidFill>
                <a:srgbClr val="FFFF00"/>
              </a:solidFill>
              <a:prstDash val="solid"/>
            </a:ln>
          </c:spPr>
          <c:marker>
            <c:symbol val="triangle"/>
            <c:size val="5"/>
            <c:spPr>
              <a:solidFill>
                <a:srgbClr val="FFFF00"/>
              </a:solidFill>
              <a:ln>
                <a:solidFill>
                  <a:srgbClr val="FFFF00"/>
                </a:solidFill>
                <a:prstDash val="solid"/>
              </a:ln>
            </c:spPr>
          </c:marker>
          <c:cat>
            <c:numRef>
              <c:f>'Res sup x depto'!$B$19:$F$19</c:f>
              <c:numCache>
                <c:formatCode>General</c:formatCode>
                <c:ptCount val="5"/>
                <c:pt idx="0">
                  <c:v>1950</c:v>
                </c:pt>
                <c:pt idx="1">
                  <c:v>1989</c:v>
                </c:pt>
                <c:pt idx="2">
                  <c:v>2011</c:v>
                </c:pt>
                <c:pt idx="3">
                  <c:v>2013</c:v>
                </c:pt>
                <c:pt idx="4">
                  <c:v>2018</c:v>
                </c:pt>
              </c:numCache>
            </c:numRef>
          </c:cat>
          <c:val>
            <c:numRef>
              <c:f>'Res sup x depto'!$B$22:$F$22</c:f>
              <c:numCache>
                <c:formatCode>_-* #,##0\ _€_-;\-* #,##0\ _€_-;_-* "-"??\ _€_-;_-@_-</c:formatCode>
                <c:ptCount val="5"/>
                <c:pt idx="0">
                  <c:v>80000</c:v>
                </c:pt>
                <c:pt idx="1">
                  <c:v>435000</c:v>
                </c:pt>
                <c:pt idx="2">
                  <c:v>1963623</c:v>
                </c:pt>
                <c:pt idx="3">
                  <c:v>1740369</c:v>
                </c:pt>
                <c:pt idx="4">
                  <c:v>2698923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3EB5-40CC-8F1B-3E09F764F8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58621008"/>
        <c:axId val="358614344"/>
      </c:lineChart>
      <c:catAx>
        <c:axId val="35862100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Años</a:t>
                </a:r>
              </a:p>
            </c:rich>
          </c:tx>
          <c:layout>
            <c:manualLayout>
              <c:xMode val="edge"/>
              <c:yMode val="edge"/>
              <c:x val="0.54158658664170478"/>
              <c:y val="0.79344271296631863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3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s-MX"/>
          </a:p>
        </c:txPr>
        <c:crossAx val="35861434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58614344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3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Has</a:t>
                </a:r>
              </a:p>
            </c:rich>
          </c:tx>
          <c:layout>
            <c:manualLayout>
              <c:xMode val="edge"/>
              <c:yMode val="edge"/>
              <c:x val="1.2051098507791423E-2"/>
              <c:y val="0.39130453881549326"/>
            </c:manualLayout>
          </c:layout>
          <c:overlay val="0"/>
          <c:spPr>
            <a:noFill/>
            <a:ln w="25400">
              <a:noFill/>
            </a:ln>
          </c:spPr>
        </c:title>
        <c:numFmt formatCode="_-* #,##0\ _€_-;\-* #,##0\ _€_-;_-* &quot;-&quot;??\ _€_-;_-@_-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3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s-MX"/>
          </a:p>
        </c:txPr>
        <c:crossAx val="358621008"/>
        <c:crosses val="autoZero"/>
        <c:crossBetween val="between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34557264316767961"/>
          <c:y val="0.85136635314708076"/>
          <c:w val="0.34934963605406566"/>
          <c:h val="9.8040270203156976E-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92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s-MX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s-MX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0.38832</cdr:x>
      <cdr:y>0.40386</cdr:y>
    </cdr:from>
    <cdr:to>
      <cdr:x>0.52323</cdr:x>
      <cdr:y>0.48305</cdr:y>
    </cdr:to>
    <cdr:sp macro="" textlink="">
      <cdr:nvSpPr>
        <cdr:cNvPr id="2" name="Flecha derecha 1"/>
        <cdr:cNvSpPr/>
      </cdr:nvSpPr>
      <cdr:spPr bwMode="auto">
        <a:xfrm xmlns:a="http://schemas.openxmlformats.org/drawingml/2006/main">
          <a:off x="3523705" y="1836204"/>
          <a:ext cx="1224136" cy="360040"/>
        </a:xfrm>
        <a:prstGeom xmlns:a="http://schemas.openxmlformats.org/drawingml/2006/main" prst="rightArrow">
          <a:avLst/>
        </a:prstGeom>
        <a:solidFill xmlns:a="http://schemas.openxmlformats.org/drawingml/2006/main">
          <a:srgbClr val="FF0000"/>
        </a:solidFill>
        <a:ln xmlns:a="http://schemas.openxmlformats.org/drawingml/2006/main"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</cdr:spPr>
      <cdr:txBody>
        <a:bodyPr xmlns:a="http://schemas.openxmlformats.org/drawingml/2006/main" vertOverflow="clip" vert="horz" wrap="none" lIns="91440" tIns="45720" rIns="91440" bIns="45720" numCol="1" anchor="t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endParaRPr lang="es-ES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E7FD37-93F9-40BE-A974-35E3D48731E2}" type="datetimeFigureOut">
              <a:rPr lang="es-ES" smtClean="0"/>
              <a:t>19/02/2020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83E9C6-1035-4A53-9FBE-1D94257DA41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444472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83E9C6-1035-4A53-9FBE-1D94257DA416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94030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83E9C6-1035-4A53-9FBE-1D94257DA416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809118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1085850" cy="6854825"/>
            <a:chOff x="0" y="0"/>
            <a:chExt cx="684" cy="4318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grpSp>
          <p:nvGrpSpPr>
            <p:cNvPr id="6" name="Group 4"/>
            <p:cNvGrpSpPr>
              <a:grpSpLocks/>
            </p:cNvGrpSpPr>
            <p:nvPr/>
          </p:nvGrpSpPr>
          <p:grpSpPr bwMode="auto">
            <a:xfrm>
              <a:off x="48" y="103"/>
              <a:ext cx="96" cy="4126"/>
              <a:chOff x="48" y="103"/>
              <a:chExt cx="96" cy="4126"/>
            </a:xfrm>
          </p:grpSpPr>
          <p:sp>
            <p:nvSpPr>
              <p:cNvPr id="7" name="Rectangle 5"/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s-BO" smtClean="0"/>
              </a:p>
            </p:txBody>
          </p:sp>
          <p:sp>
            <p:nvSpPr>
              <p:cNvPr id="8" name="Rectangle 6"/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s-BO" smtClean="0"/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s-BO" smtClean="0"/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s-BO" smtClean="0"/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s-BO" smtClean="0"/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s-BO" smtClean="0"/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s-BO" smtClean="0"/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/>
            </p:nvSpPr>
            <p:spPr bwMode="auto">
              <a:xfrm>
                <a:off x="48" y="2116"/>
                <a:ext cx="96" cy="94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s-BO" smtClean="0"/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s-BO" smtClean="0"/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/>
            </p:nvSpPr>
            <p:spPr bwMode="auto">
              <a:xfrm>
                <a:off x="48" y="2404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s-BO" smtClean="0"/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/>
            </p:nvSpPr>
            <p:spPr bwMode="auto">
              <a:xfrm>
                <a:off x="48" y="2549"/>
                <a:ext cx="96" cy="94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s-BO" smtClean="0"/>
              </a:p>
            </p:txBody>
          </p:sp>
          <p:sp>
            <p:nvSpPr>
              <p:cNvPr id="18" name="Rectangle 16"/>
              <p:cNvSpPr>
                <a:spLocks noChangeArrowheads="1"/>
              </p:cNvSpPr>
              <p:nvPr/>
            </p:nvSpPr>
            <p:spPr bwMode="auto">
              <a:xfrm>
                <a:off x="48" y="2691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s-BO" smtClean="0"/>
              </a:p>
            </p:txBody>
          </p:sp>
          <p:sp>
            <p:nvSpPr>
              <p:cNvPr id="19" name="Rectangle 17"/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s-BO" smtClean="0"/>
              </a:p>
            </p:txBody>
          </p:sp>
          <p:sp>
            <p:nvSpPr>
              <p:cNvPr id="20" name="Rectangle 18"/>
              <p:cNvSpPr>
                <a:spLocks noChangeArrowheads="1"/>
              </p:cNvSpPr>
              <p:nvPr/>
            </p:nvSpPr>
            <p:spPr bwMode="auto">
              <a:xfrm>
                <a:off x="48" y="2979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s-BO" smtClean="0"/>
              </a:p>
            </p:txBody>
          </p:sp>
          <p:sp>
            <p:nvSpPr>
              <p:cNvPr id="21" name="Rectangle 19"/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s-BO" smtClean="0"/>
              </a:p>
            </p:txBody>
          </p:sp>
          <p:sp>
            <p:nvSpPr>
              <p:cNvPr id="22" name="Rectangle 20"/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s-BO" smtClean="0"/>
              </a:p>
            </p:txBody>
          </p:sp>
          <p:sp>
            <p:nvSpPr>
              <p:cNvPr id="23" name="Rectangle 21"/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s-BO" smtClean="0"/>
              </a:p>
            </p:txBody>
          </p:sp>
          <p:sp>
            <p:nvSpPr>
              <p:cNvPr id="24" name="Rectangle 22"/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s-BO" smtClean="0"/>
              </a:p>
            </p:txBody>
          </p:sp>
          <p:sp>
            <p:nvSpPr>
              <p:cNvPr id="25" name="Rectangle 23"/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s-BO" smtClean="0"/>
              </a:p>
            </p:txBody>
          </p:sp>
          <p:sp>
            <p:nvSpPr>
              <p:cNvPr id="26" name="Rectangle 24"/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s-BO" smtClean="0"/>
              </a:p>
            </p:txBody>
          </p:sp>
          <p:sp>
            <p:nvSpPr>
              <p:cNvPr id="27" name="Rectangle 25"/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s-BO" smtClean="0"/>
              </a:p>
            </p:txBody>
          </p:sp>
          <p:sp>
            <p:nvSpPr>
              <p:cNvPr id="28" name="Rectangle 26"/>
              <p:cNvSpPr>
                <a:spLocks noChangeArrowheads="1"/>
              </p:cNvSpPr>
              <p:nvPr/>
            </p:nvSpPr>
            <p:spPr bwMode="auto">
              <a:xfrm>
                <a:off x="48" y="4134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s-BO" smtClean="0"/>
              </a:p>
            </p:txBody>
          </p:sp>
          <p:sp>
            <p:nvSpPr>
              <p:cNvPr id="29" name="Rectangle 27"/>
              <p:cNvSpPr>
                <a:spLocks noChangeArrowheads="1"/>
              </p:cNvSpPr>
              <p:nvPr/>
            </p:nvSpPr>
            <p:spPr bwMode="auto">
              <a:xfrm>
                <a:off x="48" y="103"/>
                <a:ext cx="96" cy="94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s-BO" smtClean="0"/>
              </a:p>
            </p:txBody>
          </p:sp>
          <p:sp>
            <p:nvSpPr>
              <p:cNvPr id="30" name="Rectangle 28"/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s-BO" smtClean="0"/>
              </a:p>
            </p:txBody>
          </p:sp>
          <p:sp>
            <p:nvSpPr>
              <p:cNvPr id="31" name="Rectangle 29"/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s-BO" smtClean="0"/>
              </a:p>
            </p:txBody>
          </p:sp>
          <p:sp>
            <p:nvSpPr>
              <p:cNvPr id="32" name="Rectangle 30"/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s-BO" smtClean="0"/>
              </a:p>
            </p:txBody>
          </p:sp>
          <p:sp>
            <p:nvSpPr>
              <p:cNvPr id="33" name="Rectangle 31"/>
              <p:cNvSpPr>
                <a:spLocks noChangeArrowheads="1"/>
              </p:cNvSpPr>
              <p:nvPr/>
            </p:nvSpPr>
            <p:spPr bwMode="auto">
              <a:xfrm>
                <a:off x="48" y="678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s-BO" smtClean="0"/>
              </a:p>
            </p:txBody>
          </p:sp>
          <p:sp>
            <p:nvSpPr>
              <p:cNvPr id="34" name="Rectangle 32"/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s-BO" smtClean="0"/>
              </a:p>
            </p:txBody>
          </p:sp>
          <p:sp>
            <p:nvSpPr>
              <p:cNvPr id="35" name="Rectangle 33"/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s-BO" smtClean="0"/>
              </a:p>
            </p:txBody>
          </p:sp>
        </p:grpSp>
      </p:grpSp>
      <p:sp>
        <p:nvSpPr>
          <p:cNvPr id="3106" name="Rectangle 34"/>
          <p:cNvSpPr>
            <a:spLocks noGrp="1" noChangeArrowheads="1"/>
          </p:cNvSpPr>
          <p:nvPr>
            <p:ph type="ctrTitle" sz="quarter"/>
          </p:nvPr>
        </p:nvSpPr>
        <p:spPr>
          <a:xfrm>
            <a:off x="1143000" y="2286000"/>
            <a:ext cx="7772400" cy="1143000"/>
          </a:xfrm>
        </p:spPr>
        <p:txBody>
          <a:bodyPr/>
          <a:lstStyle>
            <a:lvl1pPr algn="ctr">
              <a:defRPr>
                <a:solidFill>
                  <a:srgbClr val="00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107" name="Rectangle 3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6400800" cy="1752600"/>
          </a:xfrm>
        </p:spPr>
        <p:txBody>
          <a:bodyPr lIns="92075" tIns="46038" rIns="92075" bIns="46038"/>
          <a:lstStyle>
            <a:lvl1pPr marL="0" indent="0" algn="ctr">
              <a:buFont typeface="Wingdings" pitchFamily="2" charset="2"/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36" name="Rectangle 3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7" name="Rectangle 3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8" name="Rectangle 3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55DBED1-4E0A-46BA-AB44-3033BECFBE4D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151300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Rectangle 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C1D6F6-AD80-4242-A73B-8216B91A461A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468587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992938" y="609600"/>
            <a:ext cx="1949450" cy="545147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143000" y="609600"/>
            <a:ext cx="5697538" cy="545147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Rectangle 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4FEAAE-CA15-4123-AB87-3909AF0F2DD6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129770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Rectangle 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95098E-5577-4036-A460-771305A8D148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4286779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C076F6-FC8A-4336-9C0E-4DFE058652A5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719319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169988" y="194627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132388" y="194627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F95699-9D3E-46C4-A7D8-3C939BC77B07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714161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Rectangle 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EA43B1-CC7A-4435-9AC4-28E56556299E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083162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Rectangle 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CDA63E-2737-45B9-915F-A36FEA9C85ED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965244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776914-61CC-46E9-BC94-93F346E530C3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42403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EF941C-77D3-48B4-AC00-BAEF309A4B8B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225562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3AC7EA-5F20-4169-A693-C339F996CF25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4170114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1085850" cy="6854825"/>
            <a:chOff x="0" y="0"/>
            <a:chExt cx="684" cy="4318"/>
          </a:xfrm>
        </p:grpSpPr>
        <p:sp>
          <p:nvSpPr>
            <p:cNvPr id="2051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grpSp>
          <p:nvGrpSpPr>
            <p:cNvPr id="1033" name="Group 4"/>
            <p:cNvGrpSpPr>
              <a:grpSpLocks/>
            </p:cNvGrpSpPr>
            <p:nvPr/>
          </p:nvGrpSpPr>
          <p:grpSpPr bwMode="auto">
            <a:xfrm>
              <a:off x="48" y="102"/>
              <a:ext cx="96" cy="4128"/>
              <a:chOff x="48" y="102"/>
              <a:chExt cx="96" cy="4128"/>
            </a:xfrm>
          </p:grpSpPr>
          <p:sp>
            <p:nvSpPr>
              <p:cNvPr id="1034" name="Rectangle 5"/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s-BO" smtClean="0"/>
              </a:p>
            </p:txBody>
          </p:sp>
          <p:sp>
            <p:nvSpPr>
              <p:cNvPr id="1035" name="Rectangle 6"/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s-BO" smtClean="0"/>
              </a:p>
            </p:txBody>
          </p:sp>
          <p:sp>
            <p:nvSpPr>
              <p:cNvPr id="1036" name="Rectangle 7"/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s-BO" smtClean="0"/>
              </a:p>
            </p:txBody>
          </p:sp>
          <p:sp>
            <p:nvSpPr>
              <p:cNvPr id="1037" name="Rectangle 8"/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s-BO" smtClean="0"/>
              </a:p>
            </p:txBody>
          </p:sp>
          <p:sp>
            <p:nvSpPr>
              <p:cNvPr id="1038" name="Rectangle 9"/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s-BO" smtClean="0"/>
              </a:p>
            </p:txBody>
          </p:sp>
          <p:sp>
            <p:nvSpPr>
              <p:cNvPr id="1039" name="Rectangle 10"/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s-BO" smtClean="0"/>
              </a:p>
            </p:txBody>
          </p:sp>
          <p:sp>
            <p:nvSpPr>
              <p:cNvPr id="1040" name="Rectangle 11"/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s-BO" smtClean="0"/>
              </a:p>
            </p:txBody>
          </p:sp>
          <p:sp>
            <p:nvSpPr>
              <p:cNvPr id="1041" name="Rectangle 12"/>
              <p:cNvSpPr>
                <a:spLocks noChangeArrowheads="1"/>
              </p:cNvSpPr>
              <p:nvPr/>
            </p:nvSpPr>
            <p:spPr bwMode="auto">
              <a:xfrm>
                <a:off x="48" y="2115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s-BO" smtClean="0"/>
              </a:p>
            </p:txBody>
          </p:sp>
          <p:sp>
            <p:nvSpPr>
              <p:cNvPr id="1042" name="Rectangle 13"/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s-BO" smtClean="0"/>
              </a:p>
            </p:txBody>
          </p:sp>
          <p:sp>
            <p:nvSpPr>
              <p:cNvPr id="1043" name="Rectangle 14"/>
              <p:cNvSpPr>
                <a:spLocks noChangeArrowheads="1"/>
              </p:cNvSpPr>
              <p:nvPr/>
            </p:nvSpPr>
            <p:spPr bwMode="auto">
              <a:xfrm>
                <a:off x="48" y="240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s-BO" smtClean="0"/>
              </a:p>
            </p:txBody>
          </p:sp>
          <p:sp>
            <p:nvSpPr>
              <p:cNvPr id="1044" name="Rectangle 15"/>
              <p:cNvSpPr>
                <a:spLocks noChangeArrowheads="1"/>
              </p:cNvSpPr>
              <p:nvPr/>
            </p:nvSpPr>
            <p:spPr bwMode="auto">
              <a:xfrm>
                <a:off x="48" y="254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s-BO" smtClean="0"/>
              </a:p>
            </p:txBody>
          </p:sp>
          <p:sp>
            <p:nvSpPr>
              <p:cNvPr id="1045" name="Rectangle 16"/>
              <p:cNvSpPr>
                <a:spLocks noChangeArrowheads="1"/>
              </p:cNvSpPr>
              <p:nvPr/>
            </p:nvSpPr>
            <p:spPr bwMode="auto">
              <a:xfrm>
                <a:off x="48" y="269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s-BO" smtClean="0"/>
              </a:p>
            </p:txBody>
          </p:sp>
          <p:sp>
            <p:nvSpPr>
              <p:cNvPr id="1046" name="Rectangle 17"/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s-BO" smtClean="0"/>
              </a:p>
            </p:txBody>
          </p:sp>
          <p:sp>
            <p:nvSpPr>
              <p:cNvPr id="1047" name="Rectangle 18"/>
              <p:cNvSpPr>
                <a:spLocks noChangeArrowheads="1"/>
              </p:cNvSpPr>
              <p:nvPr/>
            </p:nvSpPr>
            <p:spPr bwMode="auto">
              <a:xfrm>
                <a:off x="48" y="298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s-BO" smtClean="0"/>
              </a:p>
            </p:txBody>
          </p:sp>
          <p:sp>
            <p:nvSpPr>
              <p:cNvPr id="1048" name="Rectangle 19"/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s-BO" smtClean="0"/>
              </a:p>
            </p:txBody>
          </p:sp>
          <p:sp>
            <p:nvSpPr>
              <p:cNvPr id="1049" name="Rectangle 20"/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s-BO" smtClean="0"/>
              </a:p>
            </p:txBody>
          </p:sp>
          <p:sp>
            <p:nvSpPr>
              <p:cNvPr id="1050" name="Rectangle 21"/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s-BO" smtClean="0"/>
              </a:p>
            </p:txBody>
          </p:sp>
          <p:sp>
            <p:nvSpPr>
              <p:cNvPr id="1051" name="Rectangle 22"/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s-BO" smtClean="0"/>
              </a:p>
            </p:txBody>
          </p:sp>
          <p:sp>
            <p:nvSpPr>
              <p:cNvPr id="1052" name="Rectangle 23"/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s-BO" smtClean="0"/>
              </a:p>
            </p:txBody>
          </p:sp>
          <p:sp>
            <p:nvSpPr>
              <p:cNvPr id="1053" name="Rectangle 24"/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s-BO" smtClean="0"/>
              </a:p>
            </p:txBody>
          </p:sp>
          <p:sp>
            <p:nvSpPr>
              <p:cNvPr id="1054" name="Rectangle 25"/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s-BO" smtClean="0"/>
              </a:p>
            </p:txBody>
          </p:sp>
          <p:sp>
            <p:nvSpPr>
              <p:cNvPr id="1055" name="Rectangle 26"/>
              <p:cNvSpPr>
                <a:spLocks noChangeArrowheads="1"/>
              </p:cNvSpPr>
              <p:nvPr/>
            </p:nvSpPr>
            <p:spPr bwMode="auto">
              <a:xfrm>
                <a:off x="48" y="413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s-BO" smtClean="0"/>
              </a:p>
            </p:txBody>
          </p:sp>
          <p:sp>
            <p:nvSpPr>
              <p:cNvPr id="1056" name="Rectangle 27"/>
              <p:cNvSpPr>
                <a:spLocks noChangeArrowheads="1"/>
              </p:cNvSpPr>
              <p:nvPr/>
            </p:nvSpPr>
            <p:spPr bwMode="auto">
              <a:xfrm>
                <a:off x="48" y="10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s-BO" smtClean="0"/>
              </a:p>
            </p:txBody>
          </p:sp>
          <p:sp>
            <p:nvSpPr>
              <p:cNvPr id="1057" name="Rectangle 28"/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s-BO" smtClean="0"/>
              </a:p>
            </p:txBody>
          </p:sp>
          <p:sp>
            <p:nvSpPr>
              <p:cNvPr id="1058" name="Rectangle 29"/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s-BO" smtClean="0"/>
              </a:p>
            </p:txBody>
          </p:sp>
          <p:sp>
            <p:nvSpPr>
              <p:cNvPr id="1059" name="Rectangle 30"/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s-BO" smtClean="0"/>
              </a:p>
            </p:txBody>
          </p:sp>
          <p:sp>
            <p:nvSpPr>
              <p:cNvPr id="1060" name="Rectangle 31"/>
              <p:cNvSpPr>
                <a:spLocks noChangeArrowheads="1"/>
              </p:cNvSpPr>
              <p:nvPr/>
            </p:nvSpPr>
            <p:spPr bwMode="auto">
              <a:xfrm>
                <a:off x="48" y="67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s-BO" smtClean="0"/>
              </a:p>
            </p:txBody>
          </p:sp>
          <p:sp>
            <p:nvSpPr>
              <p:cNvPr id="1061" name="Rectangle 32"/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s-BO" smtClean="0"/>
              </a:p>
            </p:txBody>
          </p:sp>
          <p:sp>
            <p:nvSpPr>
              <p:cNvPr id="1062" name="Rectangle 33"/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s-BO" smtClean="0"/>
              </a:p>
            </p:txBody>
          </p:sp>
        </p:grpSp>
      </p:grpSp>
      <p:sp>
        <p:nvSpPr>
          <p:cNvPr id="1027" name="Rectangle 34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modificar el estilo de título del patrón</a:t>
            </a:r>
          </a:p>
        </p:txBody>
      </p:sp>
      <p:sp>
        <p:nvSpPr>
          <p:cNvPr id="2084" name="Rectangle 3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085" name="Rectangle 3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086" name="Rectangle 3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28997F3E-796A-4239-8A8E-EB3D70FDB58D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  <p:sp>
        <p:nvSpPr>
          <p:cNvPr id="2087" name="Rectangle 39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36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0" i="0" u="none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anose="05000000000000000000" pitchFamily="2" charset="2"/>
        <a:buChar char="t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ldmapper.org/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worldmapper.org/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765175"/>
            <a:ext cx="7772400" cy="3384550"/>
          </a:xfrm>
        </p:spPr>
        <p:txBody>
          <a:bodyPr/>
          <a:lstStyle/>
          <a:p>
            <a:pPr eaLnBrk="1" hangingPunct="1"/>
            <a:r>
              <a:rPr lang="es-ES" altLang="en-US" sz="3600" smtClean="0"/>
              <a:t>LOS DESAFIOS DEL SIGLO XXI </a:t>
            </a:r>
            <a:br>
              <a:rPr lang="es-ES" altLang="en-US" sz="3600" smtClean="0"/>
            </a:br>
            <a:r>
              <a:rPr lang="es-ES" altLang="en-US" sz="3600" smtClean="0"/>
              <a:t>PARA EL SECTOR AGROPECUARIO BOLIVIANO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288" y="4724400"/>
            <a:ext cx="8353425" cy="864840"/>
          </a:xfrm>
        </p:spPr>
        <p:txBody>
          <a:bodyPr/>
          <a:lstStyle/>
          <a:p>
            <a:pPr algn="l" eaLnBrk="1" hangingPunct="1">
              <a:defRPr/>
            </a:pPr>
            <a:r>
              <a:rPr lang="es-MX" sz="1800" b="1" dirty="0" smtClean="0">
                <a:solidFill>
                  <a:srgbClr val="00FFFF"/>
                </a:solidFill>
              </a:rPr>
              <a:t>Jorge </a:t>
            </a:r>
            <a:r>
              <a:rPr lang="es-MX" sz="1800" b="1" dirty="0" err="1" smtClean="0">
                <a:solidFill>
                  <a:srgbClr val="00FFFF"/>
                </a:solidFill>
              </a:rPr>
              <a:t>Albarracin</a:t>
            </a:r>
            <a:r>
              <a:rPr lang="es-MX" sz="1800" b="1" dirty="0" smtClean="0">
                <a:solidFill>
                  <a:srgbClr val="00FFFF"/>
                </a:solidFill>
              </a:rPr>
              <a:t> </a:t>
            </a:r>
            <a:r>
              <a:rPr lang="es-MX" sz="1800" b="1" dirty="0" err="1" smtClean="0">
                <a:solidFill>
                  <a:srgbClr val="00FFFF"/>
                </a:solidFill>
              </a:rPr>
              <a:t>Deker</a:t>
            </a:r>
            <a:r>
              <a:rPr lang="es-MX" sz="1800" b="1" dirty="0" smtClean="0">
                <a:solidFill>
                  <a:srgbClr val="00FFFF"/>
                </a:solidFill>
              </a:rPr>
              <a:t> PhD</a:t>
            </a:r>
          </a:p>
          <a:p>
            <a:pPr algn="l" eaLnBrk="1" hangingPunct="1">
              <a:defRPr/>
            </a:pPr>
            <a:r>
              <a:rPr lang="es-MX" sz="1800" b="1" dirty="0" smtClean="0">
                <a:solidFill>
                  <a:srgbClr val="00FFFF"/>
                </a:solidFill>
              </a:rPr>
              <a:t>19 febrero 2020</a:t>
            </a:r>
            <a:endParaRPr lang="es-ES" sz="1800" b="1" dirty="0" smtClean="0">
              <a:solidFill>
                <a:srgbClr val="00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591872" cy="1143000"/>
          </a:xfrm>
        </p:spPr>
        <p:txBody>
          <a:bodyPr/>
          <a:lstStyle/>
          <a:p>
            <a:r>
              <a:rPr lang="es-ES" sz="3200" dirty="0"/>
              <a:t>Rendimientos de los cultivos en países en desarrollo, 1961 a 2030</a:t>
            </a:r>
          </a:p>
        </p:txBody>
      </p:sp>
      <p:pic>
        <p:nvPicPr>
          <p:cNvPr id="34818" name="Picture 2" descr="http://www.fao.org/3/y3557s/y3557s24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248670"/>
            <a:ext cx="7560839" cy="5613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1599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1038" y="457200"/>
            <a:ext cx="7772400" cy="457200"/>
          </a:xfrm>
        </p:spPr>
        <p:txBody>
          <a:bodyPr/>
          <a:lstStyle/>
          <a:p>
            <a:pPr eaLnBrk="1" hangingPunct="1"/>
            <a:r>
              <a:rPr lang="es-MX" sz="3600" dirty="0" smtClean="0"/>
              <a:t>Bolivia: Rendimientos (</a:t>
            </a:r>
            <a:r>
              <a:rPr lang="es-MX" sz="3600" dirty="0" err="1" smtClean="0"/>
              <a:t>kgr</a:t>
            </a:r>
            <a:r>
              <a:rPr lang="es-MX" sz="3600" dirty="0" smtClean="0"/>
              <a:t>/ha)</a:t>
            </a:r>
            <a:endParaRPr lang="es-ES" sz="3600" dirty="0" smtClean="0"/>
          </a:p>
        </p:txBody>
      </p:sp>
      <p:pic>
        <p:nvPicPr>
          <p:cNvPr id="2253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63" y="1366838"/>
            <a:ext cx="8794750" cy="3932237"/>
          </a:xfrm>
          <a:prstGeom prst="rect">
            <a:avLst/>
          </a:prstGeom>
          <a:solidFill>
            <a:srgbClr val="FFCC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Elipse"/>
          <p:cNvSpPr/>
          <p:nvPr/>
        </p:nvSpPr>
        <p:spPr bwMode="auto">
          <a:xfrm rot="16200000">
            <a:off x="6745288" y="3389311"/>
            <a:ext cx="3581401" cy="612775"/>
          </a:xfrm>
          <a:prstGeom prst="ellipse">
            <a:avLst/>
          </a:prstGeom>
          <a:noFill/>
          <a:ln w="31750" cap="flat" cmpd="sng" algn="ctr">
            <a:solidFill>
              <a:srgbClr val="FF0000">
                <a:alpha val="9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4 Elipse"/>
          <p:cNvSpPr/>
          <p:nvPr/>
        </p:nvSpPr>
        <p:spPr bwMode="auto">
          <a:xfrm rot="16200000">
            <a:off x="7365685" y="2040571"/>
            <a:ext cx="944882" cy="612775"/>
          </a:xfrm>
          <a:prstGeom prst="ellipse">
            <a:avLst/>
          </a:prstGeom>
          <a:noFill/>
          <a:ln w="31750" cap="flat" cmpd="sng" algn="ctr">
            <a:solidFill>
              <a:srgbClr val="FF0000">
                <a:alpha val="9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5 Elipse"/>
          <p:cNvSpPr/>
          <p:nvPr/>
        </p:nvSpPr>
        <p:spPr bwMode="auto">
          <a:xfrm rot="16200000">
            <a:off x="7571425" y="3236911"/>
            <a:ext cx="533402" cy="612775"/>
          </a:xfrm>
          <a:prstGeom prst="ellipse">
            <a:avLst/>
          </a:prstGeom>
          <a:noFill/>
          <a:ln w="31750" cap="flat" cmpd="sng" algn="ctr">
            <a:solidFill>
              <a:srgbClr val="FF0000">
                <a:alpha val="9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4986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37" y="992981"/>
            <a:ext cx="8778875" cy="368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Rectangle 6"/>
          <p:cNvSpPr>
            <a:spLocks noGrp="1" noChangeArrowheads="1"/>
          </p:cNvSpPr>
          <p:nvPr>
            <p:ph type="title"/>
          </p:nvPr>
        </p:nvSpPr>
        <p:spPr>
          <a:xfrm>
            <a:off x="827088" y="333375"/>
            <a:ext cx="7772400" cy="503238"/>
          </a:xfrm>
        </p:spPr>
        <p:txBody>
          <a:bodyPr/>
          <a:lstStyle/>
          <a:p>
            <a:pPr eaLnBrk="1" hangingPunct="1"/>
            <a:r>
              <a:rPr lang="es-ES_tradnl" altLang="es-ES" sz="4000" smtClean="0"/>
              <a:t>Ampliación de la frontera agrícola</a:t>
            </a:r>
          </a:p>
        </p:txBody>
      </p:sp>
      <p:sp>
        <p:nvSpPr>
          <p:cNvPr id="5" name="4 Elipse"/>
          <p:cNvSpPr>
            <a:spLocks noChangeArrowheads="1"/>
          </p:cNvSpPr>
          <p:nvPr/>
        </p:nvSpPr>
        <p:spPr bwMode="auto">
          <a:xfrm rot="-3539714">
            <a:off x="7318376" y="2164668"/>
            <a:ext cx="1862138" cy="487362"/>
          </a:xfrm>
          <a:prstGeom prst="ellipse">
            <a:avLst/>
          </a:prstGeom>
          <a:noFill/>
          <a:ln w="31750" algn="ctr">
            <a:solidFill>
              <a:srgbClr val="FF0000">
                <a:alpha val="90195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6" name="Rectángulo 5"/>
          <p:cNvSpPr/>
          <p:nvPr/>
        </p:nvSpPr>
        <p:spPr bwMode="auto">
          <a:xfrm>
            <a:off x="1331640" y="1556792"/>
            <a:ext cx="3456384" cy="2664296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Rectángulo 6"/>
          <p:cNvSpPr/>
          <p:nvPr/>
        </p:nvSpPr>
        <p:spPr bwMode="auto">
          <a:xfrm>
            <a:off x="4796252" y="1573705"/>
            <a:ext cx="3376147" cy="2647383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Rectángulo 7"/>
          <p:cNvSpPr/>
          <p:nvPr/>
        </p:nvSpPr>
        <p:spPr bwMode="auto">
          <a:xfrm>
            <a:off x="8154052" y="1556792"/>
            <a:ext cx="792088" cy="2664296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9499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75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ítulo 1"/>
          <p:cNvSpPr>
            <a:spLocks noGrp="1"/>
          </p:cNvSpPr>
          <p:nvPr>
            <p:ph type="title"/>
          </p:nvPr>
        </p:nvSpPr>
        <p:spPr>
          <a:xfrm>
            <a:off x="1187450" y="260350"/>
            <a:ext cx="7772400" cy="731838"/>
          </a:xfrm>
        </p:spPr>
        <p:txBody>
          <a:bodyPr/>
          <a:lstStyle/>
          <a:p>
            <a:r>
              <a:rPr lang="es-BO" altLang="en-US" smtClean="0"/>
              <a:t>Superficie cultivada</a:t>
            </a:r>
            <a:endParaRPr lang="en-US" altLang="en-US" smtClean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850" y="1341438"/>
            <a:ext cx="8894763" cy="91598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  <p:pic>
        <p:nvPicPr>
          <p:cNvPr id="22532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576513"/>
            <a:ext cx="7237413" cy="406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9979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" y="908050"/>
            <a:ext cx="8559800" cy="504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ángulo 2"/>
          <p:cNvSpPr/>
          <p:nvPr/>
        </p:nvSpPr>
        <p:spPr bwMode="auto">
          <a:xfrm>
            <a:off x="1115616" y="1916832"/>
            <a:ext cx="3456384" cy="2448272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" name="Rectángulo 3"/>
          <p:cNvSpPr/>
          <p:nvPr/>
        </p:nvSpPr>
        <p:spPr bwMode="auto">
          <a:xfrm>
            <a:off x="4572000" y="1926670"/>
            <a:ext cx="3384376" cy="2438433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Rectángulo 4"/>
          <p:cNvSpPr/>
          <p:nvPr/>
        </p:nvSpPr>
        <p:spPr bwMode="auto">
          <a:xfrm>
            <a:off x="7973457" y="1926669"/>
            <a:ext cx="414968" cy="2438433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9049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Imagen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04813"/>
            <a:ext cx="7921625" cy="633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ángulo 2"/>
          <p:cNvSpPr/>
          <p:nvPr/>
        </p:nvSpPr>
        <p:spPr bwMode="auto">
          <a:xfrm>
            <a:off x="1475656" y="1080865"/>
            <a:ext cx="5112568" cy="4512633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" name="Rectángulo 3"/>
          <p:cNvSpPr/>
          <p:nvPr/>
        </p:nvSpPr>
        <p:spPr bwMode="auto">
          <a:xfrm>
            <a:off x="6588224" y="1080865"/>
            <a:ext cx="1728192" cy="4508375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" name="Flecha derecha 1"/>
          <p:cNvSpPr/>
          <p:nvPr/>
        </p:nvSpPr>
        <p:spPr bwMode="auto">
          <a:xfrm>
            <a:off x="3887924" y="3069407"/>
            <a:ext cx="1440160" cy="504056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6403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0361629"/>
              </p:ext>
            </p:extLst>
          </p:nvPr>
        </p:nvGraphicFramePr>
        <p:xfrm>
          <a:off x="40183" y="332656"/>
          <a:ext cx="9074150" cy="4546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ángulo 2"/>
          <p:cNvSpPr/>
          <p:nvPr/>
        </p:nvSpPr>
        <p:spPr bwMode="auto">
          <a:xfrm>
            <a:off x="1619672" y="1196752"/>
            <a:ext cx="2880320" cy="2304256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" name="Rectángulo 3"/>
          <p:cNvSpPr/>
          <p:nvPr/>
        </p:nvSpPr>
        <p:spPr bwMode="auto">
          <a:xfrm>
            <a:off x="4487672" y="1196752"/>
            <a:ext cx="4404807" cy="2304256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3161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5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ítulo 1"/>
          <p:cNvSpPr>
            <a:spLocks noGrp="1"/>
          </p:cNvSpPr>
          <p:nvPr>
            <p:ph type="title"/>
          </p:nvPr>
        </p:nvSpPr>
        <p:spPr>
          <a:xfrm>
            <a:off x="1104482" y="1628800"/>
            <a:ext cx="7772400" cy="1143000"/>
          </a:xfrm>
        </p:spPr>
        <p:txBody>
          <a:bodyPr/>
          <a:lstStyle/>
          <a:p>
            <a:r>
              <a:rPr lang="es-BO" altLang="en-US" dirty="0" smtClean="0"/>
              <a:t>La pregunta </a:t>
            </a:r>
            <a:endParaRPr lang="en-US" altLang="en-US" dirty="0" smtClean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82562" y="2996952"/>
            <a:ext cx="8402638" cy="3211513"/>
          </a:xfrm>
          <a:ln w="19050">
            <a:solidFill>
              <a:schemeClr val="accent1"/>
            </a:solidFill>
          </a:ln>
        </p:spPr>
        <p:txBody>
          <a:bodyPr/>
          <a:lstStyle/>
          <a:p>
            <a:pPr>
              <a:defRPr/>
            </a:pPr>
            <a:r>
              <a:rPr lang="es-ES" sz="3600" dirty="0"/>
              <a:t>C</a:t>
            </a:r>
            <a:r>
              <a:rPr lang="es-ES" sz="3600" dirty="0" smtClean="0"/>
              <a:t>uales son los </a:t>
            </a:r>
            <a:r>
              <a:rPr lang="es-ES" sz="3600" b="1" dirty="0" smtClean="0">
                <a:solidFill>
                  <a:srgbClr val="66FF33"/>
                </a:solidFill>
              </a:rPr>
              <a:t>factores centrales</a:t>
            </a:r>
            <a:r>
              <a:rPr lang="es-ES" sz="3600" dirty="0" smtClean="0"/>
              <a:t>, en los cuales deberíamos </a:t>
            </a:r>
            <a:r>
              <a:rPr lang="es-ES" sz="3600" b="1" dirty="0" smtClean="0">
                <a:solidFill>
                  <a:srgbClr val="66FF33"/>
                </a:solidFill>
              </a:rPr>
              <a:t>enfocar nuestros esfuerzos</a:t>
            </a:r>
            <a:r>
              <a:rPr lang="es-ES" sz="3600" dirty="0" smtClean="0"/>
              <a:t> para generar un despegue del desarrollo, o por lo menos promover un </a:t>
            </a:r>
            <a:r>
              <a:rPr lang="es-ES" sz="3600" b="1" dirty="0" smtClean="0">
                <a:solidFill>
                  <a:srgbClr val="66FF33"/>
                </a:solidFill>
              </a:rPr>
              <a:t>desarrollo equilibrado y no depredador</a:t>
            </a:r>
            <a:endParaRPr lang="en-US" sz="3600" b="1" dirty="0">
              <a:solidFill>
                <a:srgbClr val="66FF33"/>
              </a:solidFill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 bwMode="auto">
          <a:xfrm>
            <a:off x="483451" y="404664"/>
            <a:ext cx="7772400" cy="803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s-419" kern="0" dirty="0" smtClean="0"/>
              <a:t>3. Retos y desafíos </a:t>
            </a:r>
            <a:endParaRPr lang="es-ES" kern="0" dirty="0"/>
          </a:p>
        </p:txBody>
      </p:sp>
    </p:spTree>
    <p:extLst>
      <p:ext uri="{BB962C8B-B14F-4D97-AF65-F5344CB8AC3E}">
        <p14:creationId xmlns:p14="http://schemas.microsoft.com/office/powerpoint/2010/main" val="2396780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3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900451"/>
            <a:ext cx="7848872" cy="490481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  <p:sp>
        <p:nvSpPr>
          <p:cNvPr id="3" name="Marcador de contenido 2"/>
          <p:cNvSpPr txBox="1">
            <a:spLocks/>
          </p:cNvSpPr>
          <p:nvPr/>
        </p:nvSpPr>
        <p:spPr bwMode="auto">
          <a:xfrm>
            <a:off x="179512" y="260648"/>
            <a:ext cx="8691562" cy="576064"/>
          </a:xfrm>
          <a:prstGeom prst="rect">
            <a:avLst/>
          </a:prstGeom>
          <a:noFill/>
          <a:ln w="222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t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r>
              <a:rPr lang="es-ES" sz="2800" kern="0" dirty="0" smtClean="0"/>
              <a:t>1. Atrapados en el modelo del valor de las mercancías</a:t>
            </a:r>
          </a:p>
          <a:p>
            <a:endParaRPr lang="es-ES" kern="0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contenido 2"/>
          <p:cNvSpPr txBox="1">
            <a:spLocks/>
          </p:cNvSpPr>
          <p:nvPr/>
        </p:nvSpPr>
        <p:spPr bwMode="auto">
          <a:xfrm>
            <a:off x="226219" y="5861535"/>
            <a:ext cx="8618537" cy="944291"/>
          </a:xfrm>
          <a:prstGeom prst="rect">
            <a:avLst/>
          </a:prstGeom>
          <a:noFill/>
          <a:ln w="1905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t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r>
              <a:rPr lang="es-ES" sz="2800" kern="0" dirty="0" smtClean="0"/>
              <a:t> Incremento de </a:t>
            </a:r>
            <a:r>
              <a:rPr lang="es-ES" sz="2800" b="1" kern="0" dirty="0" smtClean="0">
                <a:solidFill>
                  <a:srgbClr val="66FF33"/>
                </a:solidFill>
              </a:rPr>
              <a:t>importación</a:t>
            </a:r>
            <a:r>
              <a:rPr lang="es-ES" sz="2800" kern="0" dirty="0" smtClean="0"/>
              <a:t> de alimentos, subvención a los </a:t>
            </a:r>
            <a:r>
              <a:rPr lang="es-ES" sz="2800" b="1" kern="0" dirty="0">
                <a:solidFill>
                  <a:srgbClr val="66FF33"/>
                </a:solidFill>
              </a:rPr>
              <a:t>combustibles</a:t>
            </a:r>
          </a:p>
          <a:p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2686125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ítulo 1"/>
          <p:cNvSpPr>
            <a:spLocks noGrp="1"/>
          </p:cNvSpPr>
          <p:nvPr>
            <p:ph type="title"/>
          </p:nvPr>
        </p:nvSpPr>
        <p:spPr>
          <a:xfrm>
            <a:off x="250825" y="115888"/>
            <a:ext cx="8421688" cy="1008856"/>
          </a:xfrm>
        </p:spPr>
        <p:txBody>
          <a:bodyPr/>
          <a:lstStyle/>
          <a:p>
            <a:r>
              <a:rPr lang="es-ES" altLang="en-US" sz="3200" dirty="0"/>
              <a:t>2</a:t>
            </a:r>
            <a:r>
              <a:rPr lang="es-ES" altLang="en-US" sz="3200" dirty="0" smtClean="0"/>
              <a:t>. Posición estratégica sobre la situación actual</a:t>
            </a:r>
            <a:endParaRPr lang="en-US" altLang="en-US" sz="3200" dirty="0" smtClean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65011" y="980728"/>
            <a:ext cx="8691563" cy="1728192"/>
          </a:xfrm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/>
          <a:lstStyle/>
          <a:p>
            <a:pPr marL="0" indent="0">
              <a:buNone/>
              <a:defRPr/>
            </a:pPr>
            <a:r>
              <a:rPr lang="es-ES" sz="2600" dirty="0" smtClean="0"/>
              <a:t>La humanidad se encuentra, balanceándose entre dos escenarios que pueden ser totalmente antagónicos, si se los ve de manera separada o podrían ser complementarios. </a:t>
            </a:r>
            <a:r>
              <a:rPr lang="es-ES" sz="2600" b="1" dirty="0" smtClean="0">
                <a:solidFill>
                  <a:srgbClr val="66FF33"/>
                </a:solidFill>
              </a:rPr>
              <a:t>¿Cuales son estos dos escenarios?</a:t>
            </a:r>
          </a:p>
        </p:txBody>
      </p:sp>
      <p:sp>
        <p:nvSpPr>
          <p:cNvPr id="4" name="Marcador de contenido 2"/>
          <p:cNvSpPr txBox="1">
            <a:spLocks/>
          </p:cNvSpPr>
          <p:nvPr/>
        </p:nvSpPr>
        <p:spPr bwMode="auto">
          <a:xfrm>
            <a:off x="265011" y="4941168"/>
            <a:ext cx="8691563" cy="1728192"/>
          </a:xfrm>
          <a:prstGeom prst="rect">
            <a:avLst/>
          </a:prstGeom>
          <a:noFill/>
          <a:ln w="1905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t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es-ES" sz="2600" kern="0" dirty="0" smtClean="0"/>
              <a:t>2. Por el contrario, tenemos un escenario de </a:t>
            </a:r>
            <a:r>
              <a:rPr lang="es-ES" sz="2600" b="1" kern="0" dirty="0" smtClean="0">
                <a:solidFill>
                  <a:srgbClr val="66FF33"/>
                </a:solidFill>
              </a:rPr>
              <a:t>destrucción y contaminación </a:t>
            </a:r>
            <a:r>
              <a:rPr lang="es-ES" sz="2600" kern="0" dirty="0" smtClean="0"/>
              <a:t>de nuestro propio mundo “la biosfera”, y que no sabemos hasta donde pobra soportar esta agresión, o si sabemos pero no encontramos el camino</a:t>
            </a:r>
            <a:endParaRPr lang="en-US" sz="2600" kern="0" dirty="0"/>
          </a:p>
        </p:txBody>
      </p:sp>
      <p:sp>
        <p:nvSpPr>
          <p:cNvPr id="5" name="Marcador de contenido 2"/>
          <p:cNvSpPr txBox="1">
            <a:spLocks/>
          </p:cNvSpPr>
          <p:nvPr/>
        </p:nvSpPr>
        <p:spPr bwMode="auto">
          <a:xfrm>
            <a:off x="265367" y="3068960"/>
            <a:ext cx="8691563" cy="1728192"/>
          </a:xfrm>
          <a:prstGeom prst="rect">
            <a:avLst/>
          </a:prstGeom>
          <a:noFill/>
          <a:ln w="1905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t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s-ES" sz="2600" kern="0" dirty="0" smtClean="0"/>
              <a:t>1. Por una parte, el mundo está viviendo la </a:t>
            </a:r>
            <a:r>
              <a:rPr lang="es-ES" sz="2600" b="1" kern="0" dirty="0" smtClean="0">
                <a:solidFill>
                  <a:srgbClr val="66FF33"/>
                </a:solidFill>
              </a:rPr>
              <a:t>época pico</a:t>
            </a:r>
            <a:r>
              <a:rPr lang="es-ES" sz="2600" kern="0" dirty="0" smtClean="0"/>
              <a:t>, del </a:t>
            </a:r>
            <a:r>
              <a:rPr lang="es-ES" sz="2600" b="1" kern="0" dirty="0" smtClean="0">
                <a:solidFill>
                  <a:srgbClr val="66FF33"/>
                </a:solidFill>
              </a:rPr>
              <a:t>desarrollo tecnológico</a:t>
            </a:r>
            <a:r>
              <a:rPr lang="es-ES" sz="2600" kern="0" dirty="0" smtClean="0"/>
              <a:t>, científico, de la innovación y de la invención, con cambios y desarrollo tecnológicos sorprendentes e inimaginables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0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500"/>
                            </p:stCondLst>
                            <p:childTnLst>
                              <p:par>
                                <p:cTn id="25" presetID="2" presetClass="entr" presetSubtype="12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  <p:bldP spid="5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ítulo 1"/>
          <p:cNvSpPr>
            <a:spLocks noGrp="1"/>
          </p:cNvSpPr>
          <p:nvPr>
            <p:ph type="title"/>
          </p:nvPr>
        </p:nvSpPr>
        <p:spPr>
          <a:xfrm>
            <a:off x="827584" y="116632"/>
            <a:ext cx="7772400" cy="730250"/>
          </a:xfrm>
        </p:spPr>
        <p:txBody>
          <a:bodyPr/>
          <a:lstStyle/>
          <a:p>
            <a:r>
              <a:rPr lang="es-BO" altLang="en-US" sz="4000" dirty="0" smtClean="0"/>
              <a:t>QUE SE PRETENDE HACER?</a:t>
            </a:r>
            <a:endParaRPr lang="en-US" altLang="en-US" sz="4000" dirty="0" smtClean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23528" y="764704"/>
            <a:ext cx="8475662" cy="3456383"/>
          </a:xfrm>
          <a:ln w="22225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s-ES" sz="2800" dirty="0"/>
              <a:t>P</a:t>
            </a:r>
            <a:r>
              <a:rPr lang="es-ES" sz="2800" dirty="0" smtClean="0"/>
              <a:t>lantearse la tarea de poder ver: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s-ES" sz="2800" dirty="0" smtClean="0"/>
              <a:t> Los cambios que </a:t>
            </a:r>
            <a:r>
              <a:rPr lang="es-ES" sz="2800" b="1" dirty="0" smtClean="0">
                <a:solidFill>
                  <a:srgbClr val="66FF33"/>
                </a:solidFill>
              </a:rPr>
              <a:t>se generaron </a:t>
            </a:r>
            <a:r>
              <a:rPr lang="es-ES" sz="2800" dirty="0" smtClean="0"/>
              <a:t>en la agricultura, en las dos últimas décadas del siglo XX; 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s-ES" sz="2800" dirty="0" smtClean="0"/>
              <a:t>Reflexionar sobre los cambios que </a:t>
            </a:r>
            <a:r>
              <a:rPr lang="es-ES" sz="2800" b="1" dirty="0" smtClean="0">
                <a:solidFill>
                  <a:srgbClr val="66FF33"/>
                </a:solidFill>
              </a:rPr>
              <a:t>estamos viendo y viviendo</a:t>
            </a:r>
            <a:r>
              <a:rPr lang="es-ES" sz="2800" dirty="0" smtClean="0"/>
              <a:t>, en estos primeros 19 años del siglo XXI y 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s-ES" sz="2800" dirty="0" smtClean="0"/>
              <a:t>Hacer un listado de los </a:t>
            </a:r>
            <a:r>
              <a:rPr lang="es-ES" sz="2800" b="1" dirty="0" smtClean="0">
                <a:solidFill>
                  <a:srgbClr val="66FF33"/>
                </a:solidFill>
              </a:rPr>
              <a:t>desafíos que tenemos</a:t>
            </a:r>
            <a:r>
              <a:rPr lang="es-ES" sz="2800" dirty="0" smtClean="0"/>
              <a:t>, en los próximos 20 años. </a:t>
            </a:r>
            <a:endParaRPr lang="en-US" sz="2800" dirty="0"/>
          </a:p>
        </p:txBody>
      </p:sp>
      <p:sp>
        <p:nvSpPr>
          <p:cNvPr id="4" name="Marcador de contenido 2"/>
          <p:cNvSpPr txBox="1">
            <a:spLocks/>
          </p:cNvSpPr>
          <p:nvPr/>
        </p:nvSpPr>
        <p:spPr bwMode="auto">
          <a:xfrm>
            <a:off x="352128" y="4365106"/>
            <a:ext cx="8618537" cy="2304255"/>
          </a:xfrm>
          <a:prstGeom prst="rect">
            <a:avLst/>
          </a:prstGeom>
          <a:noFill/>
          <a:ln w="1905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t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r>
              <a:rPr lang="es-ES" sz="2800" kern="0" dirty="0" smtClean="0"/>
              <a:t> </a:t>
            </a:r>
            <a:r>
              <a:rPr lang="es-ES" sz="2800" dirty="0"/>
              <a:t>V</a:t>
            </a:r>
            <a:r>
              <a:rPr lang="es-ES" sz="2800" dirty="0" smtClean="0"/>
              <a:t>er </a:t>
            </a:r>
            <a:r>
              <a:rPr lang="es-ES" sz="2800" dirty="0"/>
              <a:t>si Bolivia se está preparando para ese futuro, que </a:t>
            </a:r>
            <a:r>
              <a:rPr lang="es-ES" sz="2800" b="1" dirty="0">
                <a:solidFill>
                  <a:srgbClr val="66FF33"/>
                </a:solidFill>
              </a:rPr>
              <a:t>si o si</a:t>
            </a:r>
            <a:r>
              <a:rPr lang="es-ES" sz="2800" dirty="0"/>
              <a:t>, la va a golpear; o se encuentra sin rumbo, moviéndose en </a:t>
            </a:r>
            <a:r>
              <a:rPr lang="es-ES" sz="2800" b="1" dirty="0">
                <a:solidFill>
                  <a:srgbClr val="66FF33"/>
                </a:solidFill>
              </a:rPr>
              <a:t>tiempos y ritmos </a:t>
            </a:r>
            <a:r>
              <a:rPr lang="es-ES" sz="2800" dirty="0"/>
              <a:t>que la alejan de esta realidad y aún continúa buscando encontrar su propio camino e identidad de nación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ítulo 1"/>
          <p:cNvSpPr>
            <a:spLocks noGrp="1"/>
          </p:cNvSpPr>
          <p:nvPr>
            <p:ph type="title"/>
          </p:nvPr>
        </p:nvSpPr>
        <p:spPr>
          <a:xfrm>
            <a:off x="611188" y="115888"/>
            <a:ext cx="8061325" cy="1143000"/>
          </a:xfrm>
        </p:spPr>
        <p:txBody>
          <a:bodyPr/>
          <a:lstStyle/>
          <a:p>
            <a:r>
              <a:rPr lang="es-ES" altLang="en-US" sz="3600" dirty="0"/>
              <a:t>3</a:t>
            </a:r>
            <a:r>
              <a:rPr lang="es-ES" altLang="en-US" sz="3600" dirty="0" smtClean="0"/>
              <a:t>. La cuarta y quinta revolución industrial y digital</a:t>
            </a:r>
            <a:endParaRPr lang="en-US" altLang="en-US" sz="3600" dirty="0" smtClean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23850" y="1341438"/>
            <a:ext cx="8618538" cy="5256212"/>
          </a:xfrm>
          <a:ln w="22225">
            <a:solidFill>
              <a:schemeClr val="accent1"/>
            </a:solidFill>
          </a:ln>
        </p:spPr>
        <p:txBody>
          <a:bodyPr/>
          <a:lstStyle/>
          <a:p>
            <a:pPr>
              <a:defRPr/>
            </a:pPr>
            <a:r>
              <a:rPr lang="es-ES" b="1" dirty="0" smtClean="0">
                <a:solidFill>
                  <a:srgbClr val="66FF33"/>
                </a:solidFill>
              </a:rPr>
              <a:t>El Reto</a:t>
            </a:r>
            <a:r>
              <a:rPr lang="es-ES" dirty="0" smtClean="0"/>
              <a:t> está en generar un sistema </a:t>
            </a:r>
            <a:r>
              <a:rPr lang="es-ES" b="1" dirty="0" smtClean="0">
                <a:solidFill>
                  <a:srgbClr val="66FF33"/>
                </a:solidFill>
              </a:rPr>
              <a:t>institucional</a:t>
            </a:r>
            <a:r>
              <a:rPr lang="es-ES" dirty="0" smtClean="0"/>
              <a:t> y formar </a:t>
            </a:r>
            <a:r>
              <a:rPr lang="es-ES" b="1" dirty="0" smtClean="0">
                <a:solidFill>
                  <a:srgbClr val="66FF33"/>
                </a:solidFill>
              </a:rPr>
              <a:t>recursos humanos</a:t>
            </a:r>
            <a:r>
              <a:rPr lang="es-ES" dirty="0" smtClean="0"/>
              <a:t>, que </a:t>
            </a:r>
            <a:r>
              <a:rPr lang="es-ES" b="1" dirty="0" smtClean="0">
                <a:solidFill>
                  <a:srgbClr val="66FF33"/>
                </a:solidFill>
              </a:rPr>
              <a:t>aprovechen y canalicen </a:t>
            </a:r>
            <a:r>
              <a:rPr lang="es-ES" dirty="0" smtClean="0"/>
              <a:t>en favor del bien común los </a:t>
            </a:r>
            <a:r>
              <a:rPr lang="es-ES" b="1" dirty="0" smtClean="0">
                <a:solidFill>
                  <a:srgbClr val="66FF33"/>
                </a:solidFill>
              </a:rPr>
              <a:t>beneficios y ventajas, que traerá la cuarta revolución industrial</a:t>
            </a:r>
          </a:p>
          <a:p>
            <a:pPr>
              <a:defRPr/>
            </a:pPr>
            <a:r>
              <a:rPr lang="es-ES" dirty="0"/>
              <a:t>I</a:t>
            </a:r>
            <a:r>
              <a:rPr lang="es-ES" dirty="0" smtClean="0"/>
              <a:t>ncrementar la </a:t>
            </a:r>
            <a:r>
              <a:rPr lang="es-ES" b="1" dirty="0" smtClean="0">
                <a:solidFill>
                  <a:srgbClr val="66FF33"/>
                </a:solidFill>
              </a:rPr>
              <a:t>productividad </a:t>
            </a:r>
            <a:r>
              <a:rPr lang="es-ES" dirty="0" smtClean="0"/>
              <a:t>en el sector agropecuario y agroindustrial</a:t>
            </a:r>
          </a:p>
          <a:p>
            <a:pPr>
              <a:defRPr/>
            </a:pPr>
            <a:r>
              <a:rPr lang="es-ES" b="1" dirty="0">
                <a:solidFill>
                  <a:srgbClr val="66FF33"/>
                </a:solidFill>
              </a:rPr>
              <a:t>R</a:t>
            </a:r>
            <a:r>
              <a:rPr lang="es-ES" b="1" dirty="0" smtClean="0">
                <a:solidFill>
                  <a:srgbClr val="66FF33"/>
                </a:solidFill>
              </a:rPr>
              <a:t>educir </a:t>
            </a:r>
            <a:r>
              <a:rPr lang="es-ES" dirty="0" smtClean="0"/>
              <a:t>las emisiones de CO2 y contrarrestar el cambio climático</a:t>
            </a:r>
          </a:p>
          <a:p>
            <a:pPr>
              <a:defRPr/>
            </a:pPr>
            <a:r>
              <a:rPr lang="es-ES" b="1" dirty="0" smtClean="0">
                <a:solidFill>
                  <a:srgbClr val="66FF33"/>
                </a:solidFill>
              </a:rPr>
              <a:t>Singularidad</a:t>
            </a:r>
            <a:r>
              <a:rPr lang="es-ES" dirty="0" smtClean="0"/>
              <a:t> 5ta revolución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s-ES" sz="4000" smtClean="0"/>
              <a:t>4. La biotecnología y el modelo de los recursos genéticos</a:t>
            </a:r>
            <a:endParaRPr lang="en-US" altLang="es-ES" sz="4000" smtClean="0"/>
          </a:p>
        </p:txBody>
      </p:sp>
      <p:sp>
        <p:nvSpPr>
          <p:cNvPr id="4" name="Marcador de contenido 3"/>
          <p:cNvSpPr>
            <a:spLocks noGrp="1"/>
          </p:cNvSpPr>
          <p:nvPr>
            <p:ph idx="1"/>
          </p:nvPr>
        </p:nvSpPr>
        <p:spPr>
          <a:xfrm>
            <a:off x="1120318" y="2780929"/>
            <a:ext cx="7772400" cy="792088"/>
          </a:xfrm>
        </p:spPr>
        <p:txBody>
          <a:bodyPr/>
          <a:lstStyle/>
          <a:p>
            <a:r>
              <a:rPr lang="es-419" dirty="0" smtClean="0"/>
              <a:t>EDICIÓN GENÓMICA (CRISP)</a:t>
            </a:r>
            <a:endParaRPr lang="es-ES" dirty="0"/>
          </a:p>
        </p:txBody>
      </p:sp>
      <p:pic>
        <p:nvPicPr>
          <p:cNvPr id="3074" name="Picture 2" descr="Resultado de imagen de dato historico de número de cultivos con edicion genetica CRISP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775032"/>
            <a:ext cx="3528630" cy="1989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BO" altLang="es-ES" smtClean="0"/>
              <a:t>A QUE NOS LLEVA???</a:t>
            </a:r>
            <a:endParaRPr lang="en-US" altLang="es-ES" smtClean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69988" y="1946275"/>
            <a:ext cx="7772400" cy="3354388"/>
          </a:xfrm>
          <a:ln w="19050">
            <a:solidFill>
              <a:schemeClr val="tx2">
                <a:lumMod val="60000"/>
                <a:lumOff val="40000"/>
              </a:schemeClr>
            </a:solidFill>
          </a:ln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s-BO" sz="4400" dirty="0" smtClean="0"/>
              <a:t>Hablar de </a:t>
            </a:r>
            <a:r>
              <a:rPr lang="es-BO" sz="4400" b="1" dirty="0" smtClean="0"/>
              <a:t>PROPIEDAD</a:t>
            </a:r>
            <a:r>
              <a:rPr lang="es-BO" sz="4400" dirty="0" smtClean="0"/>
              <a:t>:</a:t>
            </a:r>
          </a:p>
          <a:p>
            <a:pPr>
              <a:defRPr/>
            </a:pPr>
            <a:r>
              <a:rPr lang="es-BO" sz="4400" dirty="0" smtClean="0"/>
              <a:t>El </a:t>
            </a:r>
            <a:r>
              <a:rPr lang="es-BO" sz="4400" b="1" dirty="0" smtClean="0">
                <a:solidFill>
                  <a:srgbClr val="66FF33"/>
                </a:solidFill>
              </a:rPr>
              <a:t>Control</a:t>
            </a:r>
          </a:p>
          <a:p>
            <a:pPr>
              <a:defRPr/>
            </a:pPr>
            <a:r>
              <a:rPr lang="es-BO" sz="4400" dirty="0" smtClean="0"/>
              <a:t>La </a:t>
            </a:r>
            <a:r>
              <a:rPr lang="es-BO" sz="4400" b="1" dirty="0" smtClean="0">
                <a:solidFill>
                  <a:srgbClr val="FFFF00"/>
                </a:solidFill>
              </a:rPr>
              <a:t>Gestión</a:t>
            </a:r>
          </a:p>
          <a:p>
            <a:pPr>
              <a:defRPr/>
            </a:pPr>
            <a:r>
              <a:rPr lang="es-BO" sz="4400" dirty="0" smtClean="0"/>
              <a:t>El </a:t>
            </a:r>
            <a:r>
              <a:rPr lang="es-BO" sz="4400" b="1" dirty="0" smtClean="0">
                <a:solidFill>
                  <a:srgbClr val="FF99FF"/>
                </a:solidFill>
              </a:rPr>
              <a:t>Manejo</a:t>
            </a:r>
            <a:endParaRPr lang="en-US" sz="4400" b="1" dirty="0">
              <a:solidFill>
                <a:srgbClr val="FF99FF"/>
              </a:solidFill>
            </a:endParaRPr>
          </a:p>
        </p:txBody>
      </p:sp>
      <p:sp>
        <p:nvSpPr>
          <p:cNvPr id="4" name="1 Título"/>
          <p:cNvSpPr txBox="1">
            <a:spLocks/>
          </p:cNvSpPr>
          <p:nvPr/>
        </p:nvSpPr>
        <p:spPr bwMode="auto">
          <a:xfrm>
            <a:off x="323850" y="5516563"/>
            <a:ext cx="834866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BO" sz="4100" b="1" kern="0" dirty="0" smtClean="0">
                <a:solidFill>
                  <a:srgbClr val="66FF33"/>
                </a:solidFill>
              </a:rPr>
              <a:t>DE LOS RECURSOS GENETICOS</a:t>
            </a:r>
            <a:endParaRPr lang="en-US" sz="4100" b="1" kern="0" dirty="0">
              <a:solidFill>
                <a:srgbClr val="66FF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875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s-ES">
                <a:latin typeface="Shruti" pitchFamily="2"/>
              </a:rPr>
              <a:t>R&amp;D expenditure –</a:t>
            </a:r>
          </a:p>
          <a:p>
            <a:pPr algn="ctr" eaLnBrk="1" hangingPunct="1">
              <a:defRPr/>
            </a:pPr>
            <a:r>
              <a:rPr lang="es-ES">
                <a:latin typeface="Shruti" pitchFamily="2"/>
              </a:rPr>
              <a:t>www.worldmapper.org</a:t>
            </a:r>
          </a:p>
          <a:p>
            <a:pPr algn="ctr" eaLnBrk="1" hangingPunct="1">
              <a:defRPr/>
            </a:pPr>
            <a:endParaRPr lang="es-ES">
              <a:latin typeface="Shruti" pitchFamily="2"/>
            </a:endParaRPr>
          </a:p>
        </p:txBody>
      </p:sp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6" r="4222" b="15932"/>
          <a:stretch>
            <a:fillRect/>
          </a:stretch>
        </p:blipFill>
        <p:spPr bwMode="auto">
          <a:xfrm>
            <a:off x="0" y="1125538"/>
            <a:ext cx="9144000" cy="496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468313" y="250825"/>
            <a:ext cx="84597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u"/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t"/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s-AR" altLang="en-US" sz="2400" b="1">
                <a:solidFill>
                  <a:srgbClr val="FF9900"/>
                </a:solidFill>
                <a:latin typeface="Georgia" pitchFamily="18" charset="0"/>
              </a:rPr>
              <a:t>DISTRIBUCION DEL GASTO EN INVESTIGACION</a:t>
            </a:r>
            <a:endParaRPr lang="es-ES" altLang="en-US" sz="2400" b="1">
              <a:solidFill>
                <a:srgbClr val="FF9900"/>
              </a:solidFill>
              <a:latin typeface="Georgia" pitchFamily="18" charset="0"/>
            </a:endParaRPr>
          </a:p>
        </p:txBody>
      </p:sp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900113" y="6154738"/>
            <a:ext cx="46085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u"/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t"/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s-AR" altLang="en-US" sz="1600" b="1">
                <a:solidFill>
                  <a:srgbClr val="FF9900"/>
                </a:solidFill>
                <a:latin typeface="Georgia" pitchFamily="18" charset="0"/>
              </a:rPr>
              <a:t>FUENTE: </a:t>
            </a:r>
            <a:r>
              <a:rPr lang="es-AR" altLang="en-US" sz="1600" b="1">
                <a:solidFill>
                  <a:srgbClr val="FF9900"/>
                </a:solidFill>
                <a:latin typeface="Georgia" pitchFamily="18" charset="0"/>
                <a:hlinkClick r:id="rId3"/>
              </a:rPr>
              <a:t>www.worldmapper.org</a:t>
            </a:r>
            <a:r>
              <a:rPr lang="es-AR" altLang="en-US" sz="1600" b="1">
                <a:solidFill>
                  <a:srgbClr val="FF9900"/>
                </a:solidFill>
                <a:latin typeface="Georgia" pitchFamily="18" charset="0"/>
              </a:rPr>
              <a:t>  2006</a:t>
            </a:r>
            <a:endParaRPr lang="es-ES" altLang="en-US" sz="1600" b="1">
              <a:solidFill>
                <a:srgbClr val="FF9900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9711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ChangeArrowheads="1"/>
          </p:cNvSpPr>
          <p:nvPr/>
        </p:nvSpPr>
        <p:spPr bwMode="auto">
          <a:xfrm>
            <a:off x="0" y="26988"/>
            <a:ext cx="9144000" cy="6858000"/>
          </a:xfrm>
          <a:prstGeom prst="rect">
            <a:avLst/>
          </a:pr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76200" cmpd="tri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s-ES">
              <a:latin typeface="Arial" charset="0"/>
            </a:endParaRPr>
          </a:p>
        </p:txBody>
      </p:sp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9000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3644900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277"/>
          <a:stretch>
            <a:fillRect/>
          </a:stretch>
        </p:blipFill>
        <p:spPr bwMode="auto">
          <a:xfrm>
            <a:off x="0" y="1484313"/>
            <a:ext cx="9144000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4" name="Text Box 6"/>
          <p:cNvSpPr txBox="1">
            <a:spLocks noChangeArrowheads="1"/>
          </p:cNvSpPr>
          <p:nvPr/>
        </p:nvSpPr>
        <p:spPr bwMode="auto">
          <a:xfrm>
            <a:off x="179388" y="404813"/>
            <a:ext cx="84963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u"/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t"/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s-AR" altLang="en-US" sz="2400" b="1">
                <a:solidFill>
                  <a:srgbClr val="FF9900"/>
                </a:solidFill>
                <a:latin typeface="Georgia" pitchFamily="18" charset="0"/>
              </a:rPr>
              <a:t>DISTRIBUCION DEL COBRO DE DERECHOS DE PROPIEDAD INTELECTUAL</a:t>
            </a:r>
            <a:endParaRPr lang="es-ES" altLang="en-US" sz="2400" b="1">
              <a:solidFill>
                <a:srgbClr val="FF9900"/>
              </a:solidFill>
              <a:latin typeface="Georgia" pitchFamily="18" charset="0"/>
            </a:endParaRPr>
          </a:p>
        </p:txBody>
      </p:sp>
      <p:sp>
        <p:nvSpPr>
          <p:cNvPr id="48135" name="Rectangle 7"/>
          <p:cNvSpPr>
            <a:spLocks noChangeArrowheads="1"/>
          </p:cNvSpPr>
          <p:nvPr/>
        </p:nvSpPr>
        <p:spPr bwMode="auto">
          <a:xfrm>
            <a:off x="-36513" y="6524625"/>
            <a:ext cx="4314826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u"/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t"/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s-AR" altLang="en-US" sz="1600" b="1">
                <a:solidFill>
                  <a:srgbClr val="FF9900"/>
                </a:solidFill>
                <a:latin typeface="Georgia" pitchFamily="18" charset="0"/>
              </a:rPr>
              <a:t>FUENTE: </a:t>
            </a:r>
            <a:r>
              <a:rPr lang="es-AR" altLang="en-US" sz="1600" b="1">
                <a:solidFill>
                  <a:srgbClr val="FF9900"/>
                </a:solidFill>
                <a:latin typeface="Georgia" pitchFamily="18" charset="0"/>
                <a:hlinkClick r:id="rId4"/>
              </a:rPr>
              <a:t>www.worldmapper.org</a:t>
            </a:r>
            <a:r>
              <a:rPr lang="es-AR" altLang="en-US" sz="1600" b="1">
                <a:solidFill>
                  <a:srgbClr val="FF9900"/>
                </a:solidFill>
                <a:latin typeface="Georgia" pitchFamily="18" charset="0"/>
              </a:rPr>
              <a:t>  2006</a:t>
            </a:r>
            <a:endParaRPr lang="es-ES" altLang="en-US" sz="1600" b="1">
              <a:solidFill>
                <a:srgbClr val="FF9900"/>
              </a:solidFill>
              <a:latin typeface="Georgia" pitchFamily="18" charset="0"/>
            </a:endParaRPr>
          </a:p>
        </p:txBody>
      </p:sp>
      <p:sp>
        <p:nvSpPr>
          <p:cNvPr id="48136" name="Oval 8"/>
          <p:cNvSpPr>
            <a:spLocks noChangeArrowheads="1"/>
          </p:cNvSpPr>
          <p:nvPr/>
        </p:nvSpPr>
        <p:spPr bwMode="auto">
          <a:xfrm>
            <a:off x="720725" y="1484313"/>
            <a:ext cx="3203575" cy="3311525"/>
          </a:xfrm>
          <a:prstGeom prst="ellipse">
            <a:avLst/>
          </a:prstGeom>
          <a:noFill/>
          <a:ln w="76200">
            <a:solidFill>
              <a:srgbClr val="FF505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u"/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t"/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n-US" sz="2400"/>
          </a:p>
        </p:txBody>
      </p:sp>
    </p:spTree>
    <p:extLst>
      <p:ext uri="{BB962C8B-B14F-4D97-AF65-F5344CB8AC3E}">
        <p14:creationId xmlns:p14="http://schemas.microsoft.com/office/powerpoint/2010/main" val="915070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8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7772400" cy="659160"/>
          </a:xfrm>
        </p:spPr>
        <p:txBody>
          <a:bodyPr/>
          <a:lstStyle/>
          <a:p>
            <a:r>
              <a:rPr lang="es-419" dirty="0" smtClean="0"/>
              <a:t>Cultivos con edición genética</a:t>
            </a:r>
            <a:endParaRPr lang="es-ES" dirty="0"/>
          </a:p>
        </p:txBody>
      </p:sp>
      <p:pic>
        <p:nvPicPr>
          <p:cNvPr id="1026" name="Picture 2" descr="Resultado de imagen de número de culivos con edicion genetica CRIS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68760"/>
            <a:ext cx="8447584" cy="5325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8630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Resultado de imagen de mapa mundial de paises de cultivos con edicion genomica CRIS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96752"/>
            <a:ext cx="8791674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15417" y="188640"/>
            <a:ext cx="8663880" cy="587152"/>
          </a:xfrm>
        </p:spPr>
        <p:txBody>
          <a:bodyPr/>
          <a:lstStyle/>
          <a:p>
            <a:r>
              <a:rPr lang="es-419" sz="2800" dirty="0" smtClean="0"/>
              <a:t>Ya se tiene un mapa de países trabajando en edición genética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1480848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Resultado de imagen de agricultura+nanotecnolog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926257"/>
            <a:ext cx="5112568" cy="5829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447856" cy="659160"/>
          </a:xfrm>
        </p:spPr>
        <p:txBody>
          <a:bodyPr/>
          <a:lstStyle/>
          <a:p>
            <a:r>
              <a:rPr lang="es-419" sz="3600" dirty="0" smtClean="0"/>
              <a:t>Países con investigación en nanotecnología</a:t>
            </a:r>
            <a:endParaRPr lang="es-ES" sz="3600" dirty="0"/>
          </a:p>
        </p:txBody>
      </p:sp>
    </p:spTree>
    <p:extLst>
      <p:ext uri="{BB962C8B-B14F-4D97-AF65-F5344CB8AC3E}">
        <p14:creationId xmlns:p14="http://schemas.microsoft.com/office/powerpoint/2010/main" val="3121832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Resultado de imagen de cultivos+nanotecnolog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" name="AutoShape 6" descr="Resultado de imagen de cultivos+nanotecnologi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75" y="1196752"/>
            <a:ext cx="8267585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886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ítulo 1"/>
          <p:cNvSpPr>
            <a:spLocks noGrp="1"/>
          </p:cNvSpPr>
          <p:nvPr>
            <p:ph type="title"/>
          </p:nvPr>
        </p:nvSpPr>
        <p:spPr>
          <a:xfrm>
            <a:off x="250825" y="188640"/>
            <a:ext cx="8493125" cy="658813"/>
          </a:xfrm>
        </p:spPr>
        <p:txBody>
          <a:bodyPr/>
          <a:lstStyle/>
          <a:p>
            <a:r>
              <a:rPr lang="en-US" altLang="es-ES" sz="3600" dirty="0" smtClean="0"/>
              <a:t>5. La </a:t>
            </a:r>
            <a:r>
              <a:rPr lang="en-US" altLang="es-ES" sz="3600" dirty="0" err="1" smtClean="0"/>
              <a:t>demanda</a:t>
            </a:r>
            <a:r>
              <a:rPr lang="en-US" altLang="es-ES" sz="3600" dirty="0" smtClean="0"/>
              <a:t> y </a:t>
            </a:r>
            <a:r>
              <a:rPr lang="en-US" altLang="es-ES" sz="3600" dirty="0" err="1" smtClean="0"/>
              <a:t>producción</a:t>
            </a:r>
            <a:r>
              <a:rPr lang="en-US" altLang="es-ES" sz="3600" dirty="0" smtClean="0"/>
              <a:t> de </a:t>
            </a:r>
            <a:r>
              <a:rPr lang="en-US" altLang="es-ES" sz="3600" dirty="0" err="1" smtClean="0"/>
              <a:t>alimentos</a:t>
            </a:r>
            <a:endParaRPr lang="en-US" altLang="es-ES" sz="3600" dirty="0" smtClean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50825" y="1052736"/>
            <a:ext cx="8691563" cy="1296144"/>
          </a:xfrm>
          <a:ln w="22225">
            <a:solidFill>
              <a:schemeClr val="accent1"/>
            </a:solidFill>
          </a:ln>
        </p:spPr>
        <p:txBody>
          <a:bodyPr/>
          <a:lstStyle/>
          <a:p>
            <a:pPr>
              <a:defRPr/>
            </a:pPr>
            <a:r>
              <a:rPr lang="es-BO" dirty="0" smtClean="0"/>
              <a:t>Desnutrición 870 millones</a:t>
            </a:r>
          </a:p>
          <a:p>
            <a:pPr>
              <a:defRPr/>
            </a:pPr>
            <a:r>
              <a:rPr lang="es-BO" dirty="0" smtClean="0"/>
              <a:t>Sobrepeso (obesidad) 1900 millones</a:t>
            </a:r>
          </a:p>
        </p:txBody>
      </p:sp>
      <p:sp>
        <p:nvSpPr>
          <p:cNvPr id="4" name="Marcador de contenido 2"/>
          <p:cNvSpPr txBox="1">
            <a:spLocks/>
          </p:cNvSpPr>
          <p:nvPr/>
        </p:nvSpPr>
        <p:spPr bwMode="auto">
          <a:xfrm>
            <a:off x="252514" y="2554163"/>
            <a:ext cx="8691563" cy="3251101"/>
          </a:xfrm>
          <a:prstGeom prst="rect">
            <a:avLst/>
          </a:prstGeom>
          <a:noFill/>
          <a:ln w="222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t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>
              <a:defRPr/>
            </a:pPr>
            <a:r>
              <a:rPr lang="es-BO" kern="0" dirty="0">
                <a:effectLst/>
              </a:rPr>
              <a:t>El desafío: ¿como revertir el estancamiento de las superficies destinadas a la producción de alimentos (tubérculos, hortalizas, frutales), que son base de la seguridad y soberanía alimentaria.</a:t>
            </a:r>
            <a:endParaRPr lang="en-US" kern="0" dirty="0"/>
          </a:p>
          <a:p>
            <a:pPr>
              <a:defRPr/>
            </a:pPr>
            <a:r>
              <a:rPr lang="es-BO" kern="0" dirty="0" smtClean="0"/>
              <a:t>¿Es Santa Cruz, el sustento de la seguridad alimentaria de Bolivia?.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ítulo 1"/>
          <p:cNvSpPr>
            <a:spLocks noGrp="1"/>
          </p:cNvSpPr>
          <p:nvPr>
            <p:ph type="title"/>
          </p:nvPr>
        </p:nvSpPr>
        <p:spPr>
          <a:xfrm>
            <a:off x="900113" y="115889"/>
            <a:ext cx="7772400" cy="576808"/>
          </a:xfrm>
        </p:spPr>
        <p:txBody>
          <a:bodyPr/>
          <a:lstStyle/>
          <a:p>
            <a:r>
              <a:rPr lang="es-BO" altLang="en-US" dirty="0" smtClean="0"/>
              <a:t>1. Los cambios que se generaron</a:t>
            </a:r>
            <a:endParaRPr lang="en-US" altLang="en-US" dirty="0" smtClean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51520" y="908720"/>
            <a:ext cx="8618537" cy="5328592"/>
          </a:xfrm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/>
          <a:lstStyle/>
          <a:p>
            <a:pPr>
              <a:defRPr/>
            </a:pPr>
            <a:r>
              <a:rPr lang="es-ES" sz="2800" dirty="0" smtClean="0"/>
              <a:t>Consolidación del modelo </a:t>
            </a:r>
            <a:r>
              <a:rPr lang="es-ES" sz="2800" dirty="0"/>
              <a:t>de </a:t>
            </a:r>
            <a:r>
              <a:rPr lang="es-ES" sz="2800" dirty="0" smtClean="0"/>
              <a:t>la RV de producción </a:t>
            </a:r>
            <a:r>
              <a:rPr lang="es-ES" sz="2800" dirty="0"/>
              <a:t>de alimentos </a:t>
            </a:r>
          </a:p>
          <a:p>
            <a:pPr>
              <a:defRPr/>
            </a:pPr>
            <a:r>
              <a:rPr lang="es-419" sz="2800" dirty="0" smtClean="0"/>
              <a:t>Ampliación de la frontera agrícola con la deforestación</a:t>
            </a:r>
            <a:endParaRPr lang="es-419" sz="2800" dirty="0"/>
          </a:p>
          <a:p>
            <a:pPr>
              <a:defRPr/>
            </a:pPr>
            <a:r>
              <a:rPr lang="es-ES" sz="2800" dirty="0"/>
              <a:t>Del efecto invernadero al Cambio climático</a:t>
            </a:r>
          </a:p>
          <a:p>
            <a:pPr>
              <a:defRPr/>
            </a:pPr>
            <a:r>
              <a:rPr lang="es-ES" sz="2800" dirty="0" smtClean="0"/>
              <a:t>Crecimiento </a:t>
            </a:r>
            <a:r>
              <a:rPr lang="es-ES" sz="2800" dirty="0"/>
              <a:t>poblacional (su alimentación) y migración campo-ciudad</a:t>
            </a:r>
          </a:p>
          <a:p>
            <a:pPr>
              <a:defRPr/>
            </a:pPr>
            <a:r>
              <a:rPr lang="es-ES" sz="2800" dirty="0" smtClean="0"/>
              <a:t>Hábitos </a:t>
            </a:r>
            <a:r>
              <a:rPr lang="es-ES" sz="2800" dirty="0"/>
              <a:t>alimentarios: seguridad alimentaria y soberanía alimentaria (desnutrición y obesidad)</a:t>
            </a:r>
          </a:p>
          <a:p>
            <a:pPr>
              <a:defRPr/>
            </a:pPr>
            <a:r>
              <a:rPr lang="es-ES" sz="2800" dirty="0" smtClean="0"/>
              <a:t>Los adelantos </a:t>
            </a:r>
            <a:r>
              <a:rPr lang="es-ES" sz="2800" dirty="0" err="1" smtClean="0"/>
              <a:t>info</a:t>
            </a:r>
            <a:r>
              <a:rPr lang="es-ES" sz="2800" dirty="0" smtClean="0"/>
              <a:t>-</a:t>
            </a:r>
            <a:r>
              <a:rPr lang="es-ES" sz="2800" dirty="0" err="1" smtClean="0"/>
              <a:t>bio</a:t>
            </a:r>
            <a:r>
              <a:rPr lang="es-ES" sz="2800" dirty="0" smtClean="0"/>
              <a:t>-nanotecnológicos (Tic y </a:t>
            </a:r>
            <a:r>
              <a:rPr lang="es-ES" sz="2800" dirty="0" err="1" smtClean="0"/>
              <a:t>IoT</a:t>
            </a:r>
            <a:r>
              <a:rPr lang="es-ES" sz="2800" dirty="0" smtClean="0"/>
              <a:t>)</a:t>
            </a:r>
          </a:p>
          <a:p>
            <a:pPr>
              <a:defRPr/>
            </a:pPr>
            <a:r>
              <a:rPr lang="es-419" sz="2800" dirty="0" smtClean="0"/>
              <a:t>Tierras (contexto mundial de países que arriendan y/o venden)</a:t>
            </a:r>
            <a:endParaRPr lang="es-E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752600"/>
            <a:ext cx="8445500" cy="507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ítulo 2"/>
          <p:cNvSpPr>
            <a:spLocks noGrp="1"/>
          </p:cNvSpPr>
          <p:nvPr>
            <p:ph type="title"/>
          </p:nvPr>
        </p:nvSpPr>
        <p:spPr>
          <a:xfrm>
            <a:off x="395288" y="188913"/>
            <a:ext cx="8520112" cy="1295400"/>
          </a:xfrm>
        </p:spPr>
        <p:txBody>
          <a:bodyPr/>
          <a:lstStyle/>
          <a:p>
            <a:r>
              <a:rPr lang="es-BO" altLang="en-US" sz="3200" dirty="0" smtClean="0"/>
              <a:t>Tener mayor volumen de producción no es sinónimo de seguridad alimentaria (</a:t>
            </a:r>
            <a:r>
              <a:rPr lang="es-BO" altLang="en-US" sz="3200" dirty="0" smtClean="0">
                <a:solidFill>
                  <a:srgbClr val="66FF33"/>
                </a:solidFill>
              </a:rPr>
              <a:t>falso discurso</a:t>
            </a:r>
            <a:r>
              <a:rPr lang="es-BO" altLang="en-US" sz="3200" dirty="0" smtClean="0"/>
              <a:t>)</a:t>
            </a:r>
            <a:endParaRPr lang="en-US" altLang="en-US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850" y="1052513"/>
            <a:ext cx="8440738" cy="4679950"/>
          </a:xfrm>
          <a:prstGeom prst="rect">
            <a:avLst/>
          </a:prstGeom>
          <a:solidFill>
            <a:schemeClr val="accent1">
              <a:tint val="2000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586" y="980728"/>
            <a:ext cx="8242146" cy="3744416"/>
          </a:xfrm>
          <a:prstGeom prst="rect">
            <a:avLst/>
          </a:prstGeom>
          <a:solidFill>
            <a:schemeClr val="accent1">
              <a:tint val="20000"/>
            </a:schemeClr>
          </a:solidFill>
        </p:spPr>
      </p:pic>
      <p:sp>
        <p:nvSpPr>
          <p:cNvPr id="4" name="Marcador de contenido 2"/>
          <p:cNvSpPr txBox="1">
            <a:spLocks/>
          </p:cNvSpPr>
          <p:nvPr/>
        </p:nvSpPr>
        <p:spPr bwMode="auto">
          <a:xfrm>
            <a:off x="251520" y="5085184"/>
            <a:ext cx="8618537" cy="576064"/>
          </a:xfrm>
          <a:prstGeom prst="rect">
            <a:avLst/>
          </a:prstGeom>
          <a:noFill/>
          <a:ln w="1905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t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r>
              <a:rPr lang="es-ES" sz="2800" kern="0" dirty="0" smtClean="0"/>
              <a:t> No todos de consumo humano (arroz, maíz y soya)</a:t>
            </a:r>
            <a:endParaRPr lang="es-ES" sz="2800" kern="0" dirty="0"/>
          </a:p>
          <a:p>
            <a:endParaRPr lang="es-E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ítulo 1"/>
          <p:cNvSpPr>
            <a:spLocks noGrp="1"/>
          </p:cNvSpPr>
          <p:nvPr>
            <p:ph type="title"/>
          </p:nvPr>
        </p:nvSpPr>
        <p:spPr>
          <a:xfrm>
            <a:off x="277813" y="260350"/>
            <a:ext cx="8664575" cy="648370"/>
          </a:xfrm>
        </p:spPr>
        <p:txBody>
          <a:bodyPr/>
          <a:lstStyle/>
          <a:p>
            <a:r>
              <a:rPr lang="es-ES" altLang="es-ES" sz="3600" dirty="0" smtClean="0"/>
              <a:t>6. Los desafíos de las políticas agropecuarias</a:t>
            </a:r>
            <a:endParaRPr lang="en-US" altLang="es-ES" sz="3600" dirty="0" smtClean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36550" y="1268760"/>
            <a:ext cx="8547100" cy="3312368"/>
          </a:xfrm>
          <a:ln w="19050">
            <a:solidFill>
              <a:schemeClr val="accent1"/>
            </a:solidFill>
          </a:ln>
        </p:spPr>
        <p:txBody>
          <a:bodyPr/>
          <a:lstStyle/>
          <a:p>
            <a:pPr>
              <a:defRPr/>
            </a:pPr>
            <a:r>
              <a:rPr lang="es-ES" sz="2800" dirty="0"/>
              <a:t>E</a:t>
            </a:r>
            <a:r>
              <a:rPr lang="es-ES" sz="2800" dirty="0" smtClean="0"/>
              <a:t>l gran reto de las políticas es el de tener el cuidado de </a:t>
            </a:r>
            <a:r>
              <a:rPr lang="es-ES" sz="2800" b="1" dirty="0" smtClean="0">
                <a:solidFill>
                  <a:srgbClr val="66FF33"/>
                </a:solidFill>
              </a:rPr>
              <a:t>no promover sistemas productivos agroalimentarios que no sean sostenibles </a:t>
            </a:r>
            <a:r>
              <a:rPr lang="es-ES" sz="2800" dirty="0" smtClean="0"/>
              <a:t>en el tiempo, por un solo interés económico de corto plazo.</a:t>
            </a:r>
          </a:p>
          <a:p>
            <a:pPr>
              <a:defRPr/>
            </a:pPr>
            <a:r>
              <a:rPr lang="es-ES" sz="2800" dirty="0" smtClean="0"/>
              <a:t>Formular </a:t>
            </a:r>
            <a:r>
              <a:rPr lang="es-ES" sz="2800" dirty="0"/>
              <a:t>e implementar políticas acordes a nuestra realidad y necesidades y </a:t>
            </a:r>
            <a:r>
              <a:rPr lang="es-ES" sz="2800" b="1" dirty="0">
                <a:solidFill>
                  <a:srgbClr val="66FF33"/>
                </a:solidFill>
              </a:rPr>
              <a:t>dejar de ser operadores de políticas</a:t>
            </a:r>
            <a:r>
              <a:rPr lang="es-ES" sz="2800" dirty="0"/>
              <a:t>. </a:t>
            </a:r>
            <a:endParaRPr lang="es-ES" dirty="0" smtClean="0"/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dirty="0"/>
          </a:p>
        </p:txBody>
      </p:sp>
      <p:sp>
        <p:nvSpPr>
          <p:cNvPr id="4" name="Marcador de contenido 2"/>
          <p:cNvSpPr txBox="1">
            <a:spLocks/>
          </p:cNvSpPr>
          <p:nvPr/>
        </p:nvSpPr>
        <p:spPr bwMode="auto">
          <a:xfrm>
            <a:off x="323851" y="5085184"/>
            <a:ext cx="8618537" cy="1162780"/>
          </a:xfrm>
          <a:prstGeom prst="rect">
            <a:avLst/>
          </a:prstGeom>
          <a:noFill/>
          <a:ln w="1905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t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r>
              <a:rPr lang="es-ES" sz="2800" kern="0" dirty="0" smtClean="0"/>
              <a:t> Reducir las desigualdades regionales y equilibrar la inversión</a:t>
            </a:r>
            <a:endParaRPr lang="es-ES" sz="2800" kern="0" dirty="0"/>
          </a:p>
          <a:p>
            <a:endParaRPr lang="es-E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ítulo 1"/>
          <p:cNvSpPr>
            <a:spLocks noGrp="1"/>
          </p:cNvSpPr>
          <p:nvPr>
            <p:ph type="title"/>
          </p:nvPr>
        </p:nvSpPr>
        <p:spPr>
          <a:xfrm>
            <a:off x="1150684" y="260648"/>
            <a:ext cx="7772400" cy="587152"/>
          </a:xfrm>
        </p:spPr>
        <p:txBody>
          <a:bodyPr/>
          <a:lstStyle/>
          <a:p>
            <a:r>
              <a:rPr lang="es-419" altLang="es-ES" dirty="0" smtClean="0"/>
              <a:t>Desafíos de Estado</a:t>
            </a:r>
            <a:endParaRPr lang="es-ES" altLang="es-ES" dirty="0" smtClean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95536" y="980728"/>
            <a:ext cx="8546852" cy="5328592"/>
          </a:xfrm>
          <a:ln w="22225">
            <a:solidFill>
              <a:schemeClr val="accent1"/>
            </a:solidFill>
          </a:ln>
        </p:spPr>
        <p:txBody>
          <a:bodyPr/>
          <a:lstStyle/>
          <a:p>
            <a:pPr marL="514350" indent="-514350">
              <a:buFont typeface="+mj-lt"/>
              <a:buAutoNum type="arabicPeriod"/>
              <a:defRPr/>
            </a:pPr>
            <a:r>
              <a:rPr lang="es-ES" dirty="0" smtClean="0"/>
              <a:t>Insuficiente inversión gubernamental en I+D. 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s-ES" dirty="0" smtClean="0"/>
              <a:t>Regulaciones ineficaces o ineficientes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s-ES" dirty="0" smtClean="0"/>
              <a:t>Fuerza laboral inadecuada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s-419" dirty="0"/>
              <a:t>Nueva forma de enseñar EDUCACION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s-ES" dirty="0" smtClean="0"/>
              <a:t>Protecciones de propiedad intelectual ineficaces o ineficientes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s-ES" dirty="0" smtClean="0"/>
              <a:t>La seguridad cibernética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s-ES" dirty="0" smtClean="0"/>
              <a:t>Riesgos de bioseguridad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s-ES" dirty="0" smtClean="0"/>
              <a:t>Riesgos del cambio climático</a:t>
            </a:r>
          </a:p>
        </p:txBody>
      </p:sp>
    </p:spTree>
    <p:extLst>
      <p:ext uri="{BB962C8B-B14F-4D97-AF65-F5344CB8AC3E}">
        <p14:creationId xmlns:p14="http://schemas.microsoft.com/office/powerpoint/2010/main" val="1170507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altLang="es-ES" smtClean="0"/>
              <a:t>Que se necesita?</a:t>
            </a:r>
            <a:endParaRPr lang="es-ES" altLang="es-ES" smtClean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95536" y="1946275"/>
            <a:ext cx="8546852" cy="2490837"/>
          </a:xfrm>
          <a:ln w="22225">
            <a:solidFill>
              <a:schemeClr val="accent1"/>
            </a:solidFill>
          </a:ln>
        </p:spPr>
        <p:txBody>
          <a:bodyPr/>
          <a:lstStyle/>
          <a:p>
            <a:pPr>
              <a:defRPr/>
            </a:pPr>
            <a:r>
              <a:rPr lang="es-ES" dirty="0" smtClean="0"/>
              <a:t>1.	Decisiones, compromisos y acciones políticas desde el mas alto nivel</a:t>
            </a:r>
          </a:p>
          <a:p>
            <a:pPr>
              <a:defRPr/>
            </a:pPr>
            <a:r>
              <a:rPr lang="es-ES" dirty="0" smtClean="0"/>
              <a:t> 2.	Nueva legislación</a:t>
            </a:r>
          </a:p>
          <a:p>
            <a:pPr>
              <a:defRPr/>
            </a:pPr>
            <a:r>
              <a:rPr lang="es-ES" dirty="0" smtClean="0"/>
              <a:t>3.	Invertir, considerando las </a:t>
            </a:r>
            <a:r>
              <a:rPr lang="es-ES" b="1" dirty="0" smtClean="0">
                <a:solidFill>
                  <a:srgbClr val="66FF33"/>
                </a:solidFill>
              </a:rPr>
              <a:t>devoluciones</a:t>
            </a:r>
            <a:endParaRPr lang="es-ES" b="1" dirty="0">
              <a:solidFill>
                <a:srgbClr val="66FF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497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BO" altLang="en-US" smtClean="0"/>
              <a:t>RETO FINAL</a:t>
            </a:r>
            <a:endParaRPr lang="en-US" altLang="en-US" smtClean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39750" y="1946275"/>
            <a:ext cx="8402638" cy="3859213"/>
          </a:xfrm>
          <a:ln w="22225">
            <a:solidFill>
              <a:schemeClr val="accent1"/>
            </a:solidFill>
          </a:ln>
        </p:spPr>
        <p:txBody>
          <a:bodyPr/>
          <a:lstStyle/>
          <a:p>
            <a:pPr>
              <a:defRPr/>
            </a:pPr>
            <a:r>
              <a:rPr lang="es-ES" dirty="0" smtClean="0"/>
              <a:t>El reto está, en </a:t>
            </a:r>
            <a:r>
              <a:rPr lang="es-ES" b="1" dirty="0" smtClean="0">
                <a:solidFill>
                  <a:srgbClr val="66FF33"/>
                </a:solidFill>
              </a:rPr>
              <a:t>cambiar los valores y  parámetros </a:t>
            </a:r>
            <a:r>
              <a:rPr lang="es-ES" dirty="0" smtClean="0"/>
              <a:t>que </a:t>
            </a:r>
            <a:r>
              <a:rPr lang="es-ES" b="1" dirty="0" smtClean="0">
                <a:solidFill>
                  <a:srgbClr val="66FF33"/>
                </a:solidFill>
              </a:rPr>
              <a:t>marcan y defines nuestras acciones y objetivos</a:t>
            </a:r>
            <a:r>
              <a:rPr lang="es-ES" dirty="0" smtClean="0"/>
              <a:t>, tanto sociales, individuales como de país.</a:t>
            </a:r>
          </a:p>
          <a:p>
            <a:pPr>
              <a:defRPr/>
            </a:pPr>
            <a:r>
              <a:rPr lang="es-419" dirty="0" smtClean="0"/>
              <a:t>Cambio de la matriz productiva agropecuaria y de producción de alimentos (matriz energética).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ítulo 1"/>
          <p:cNvSpPr>
            <a:spLocks noGrp="1"/>
          </p:cNvSpPr>
          <p:nvPr>
            <p:ph type="title"/>
          </p:nvPr>
        </p:nvSpPr>
        <p:spPr>
          <a:xfrm>
            <a:off x="1042988" y="188913"/>
            <a:ext cx="7772400" cy="514350"/>
          </a:xfrm>
        </p:spPr>
        <p:txBody>
          <a:bodyPr/>
          <a:lstStyle/>
          <a:p>
            <a:r>
              <a:rPr lang="es-US" altLang="en-US" smtClean="0"/>
              <a:t>Desafío y dificultades a superar</a:t>
            </a:r>
            <a:endParaRPr lang="en-US" altLang="en-US" smtClean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79512" y="908050"/>
            <a:ext cx="8762876" cy="5545286"/>
          </a:xfrm>
          <a:ln w="22225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/>
          <a:lstStyle/>
          <a:p>
            <a:pPr marL="514350" indent="-514350">
              <a:buFont typeface="+mj-lt"/>
              <a:buAutoNum type="arabicPeriod"/>
              <a:defRPr/>
            </a:pPr>
            <a:r>
              <a:rPr lang="es-ES" sz="2800" dirty="0" smtClean="0"/>
              <a:t>Baja productividad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s-ES" sz="2800" dirty="0" smtClean="0"/>
              <a:t>Políticas de gobierno y no de Estado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s-ES" sz="2800" dirty="0" smtClean="0"/>
              <a:t>Seguridad y soberanía alimentaria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s-ES" sz="2800" dirty="0" smtClean="0"/>
              <a:t>Mirada de interés económico, sector empresarial y argumentos solo que respaldan su interés económico y coyuntural de corto plazo.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s-ES" sz="2800" dirty="0" smtClean="0"/>
              <a:t>Ministerios que quiere ser ejecutores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s-ES" sz="2800" dirty="0" smtClean="0"/>
              <a:t>Cambios de hábitos alimentarios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s-ES" sz="2800" dirty="0" smtClean="0"/>
              <a:t>Cambiar </a:t>
            </a:r>
            <a:r>
              <a:rPr lang="es-ES" sz="2800" dirty="0"/>
              <a:t>estos parámetros que marcan y defines nuestras acciones y objetivos, tanto individuales como de </a:t>
            </a:r>
            <a:r>
              <a:rPr lang="es-ES" sz="2800" dirty="0" smtClean="0"/>
              <a:t>país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s-419" sz="2800" dirty="0" smtClean="0"/>
              <a:t>Reducir las desigualdades regionales.</a:t>
            </a:r>
            <a:endParaRPr lang="es-ES" sz="2800" dirty="0" smtClean="0"/>
          </a:p>
        </p:txBody>
      </p:sp>
    </p:spTree>
    <p:extLst>
      <p:ext uri="{BB962C8B-B14F-4D97-AF65-F5344CB8AC3E}">
        <p14:creationId xmlns:p14="http://schemas.microsoft.com/office/powerpoint/2010/main" val="3850697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2"/>
          <p:cNvSpPr txBox="1">
            <a:spLocks/>
          </p:cNvSpPr>
          <p:nvPr/>
        </p:nvSpPr>
        <p:spPr bwMode="auto">
          <a:xfrm>
            <a:off x="296684" y="1836637"/>
            <a:ext cx="8618537" cy="1512168"/>
          </a:xfrm>
          <a:prstGeom prst="rect">
            <a:avLst/>
          </a:prstGeom>
          <a:noFill/>
          <a:ln w="1905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t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indent="0">
              <a:buNone/>
            </a:pPr>
            <a:r>
              <a:rPr lang="es-ES" sz="2800" kern="0" dirty="0" smtClean="0"/>
              <a:t>10. Salir o quedarnos en el </a:t>
            </a:r>
            <a:r>
              <a:rPr lang="es-ES" sz="2800" dirty="0" smtClean="0"/>
              <a:t>modelo </a:t>
            </a:r>
            <a:r>
              <a:rPr lang="es-ES" sz="2800" dirty="0"/>
              <a:t>de </a:t>
            </a:r>
            <a:r>
              <a:rPr lang="es-ES" sz="2800" dirty="0" smtClean="0"/>
              <a:t>producción (</a:t>
            </a:r>
            <a:r>
              <a:rPr lang="es-ES" sz="2800" dirty="0" err="1" smtClean="0"/>
              <a:t>extractivista</a:t>
            </a:r>
            <a:r>
              <a:rPr lang="es-ES" sz="2800" dirty="0" smtClean="0"/>
              <a:t>) </a:t>
            </a:r>
            <a:r>
              <a:rPr lang="es-ES" sz="2800" dirty="0"/>
              <a:t>y </a:t>
            </a:r>
            <a:r>
              <a:rPr lang="es-ES" sz="2800" dirty="0" smtClean="0"/>
              <a:t>el rol de productores de alimentos que nos asignan a AL</a:t>
            </a:r>
            <a:endParaRPr lang="es-ES" sz="2800" dirty="0"/>
          </a:p>
          <a:p>
            <a:endParaRPr lang="es-ES" sz="2800" dirty="0"/>
          </a:p>
        </p:txBody>
      </p:sp>
      <p:sp>
        <p:nvSpPr>
          <p:cNvPr id="6" name="Marcador de contenido 2"/>
          <p:cNvSpPr txBox="1">
            <a:spLocks/>
          </p:cNvSpPr>
          <p:nvPr/>
        </p:nvSpPr>
        <p:spPr bwMode="auto">
          <a:xfrm>
            <a:off x="296685" y="252565"/>
            <a:ext cx="8618537" cy="1394301"/>
          </a:xfrm>
          <a:prstGeom prst="rect">
            <a:avLst/>
          </a:prstGeom>
          <a:noFill/>
          <a:ln w="1905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t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indent="0">
              <a:buNone/>
            </a:pPr>
            <a:r>
              <a:rPr lang="es-ES" sz="2800" kern="0" dirty="0" smtClean="0"/>
              <a:t>9. Equilibrar y p</a:t>
            </a:r>
            <a:r>
              <a:rPr lang="es-ES" sz="2800" dirty="0" smtClean="0"/>
              <a:t>asar de los indicadores económicos a los nuevos indicadores ambientales, sociales e institucionales</a:t>
            </a:r>
            <a:endParaRPr lang="es-ES" sz="2800" dirty="0"/>
          </a:p>
        </p:txBody>
      </p:sp>
      <p:sp>
        <p:nvSpPr>
          <p:cNvPr id="7" name="Marcador de contenido 2"/>
          <p:cNvSpPr txBox="1">
            <a:spLocks/>
          </p:cNvSpPr>
          <p:nvPr/>
        </p:nvSpPr>
        <p:spPr bwMode="auto">
          <a:xfrm>
            <a:off x="296684" y="3538575"/>
            <a:ext cx="8618537" cy="1386219"/>
          </a:xfrm>
          <a:prstGeom prst="rect">
            <a:avLst/>
          </a:prstGeom>
          <a:noFill/>
          <a:ln w="1905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t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indent="0">
              <a:buNone/>
            </a:pPr>
            <a:r>
              <a:rPr lang="es-ES" sz="2800" kern="0" dirty="0" smtClean="0"/>
              <a:t>11. El </a:t>
            </a:r>
            <a:r>
              <a:rPr lang="es-ES" sz="2800" kern="0" dirty="0"/>
              <a:t>cambio de la lógica de los </a:t>
            </a:r>
            <a:r>
              <a:rPr lang="es-ES" sz="2800" kern="0" dirty="0" smtClean="0"/>
              <a:t>mercados: </a:t>
            </a:r>
            <a:r>
              <a:rPr lang="es-ES" sz="2800" kern="0" dirty="0"/>
              <a:t>de convencionales a </a:t>
            </a:r>
            <a:r>
              <a:rPr lang="es-ES" sz="2800" kern="0" dirty="0" smtClean="0"/>
              <a:t>orgánicos. De la </a:t>
            </a:r>
            <a:r>
              <a:rPr lang="es-ES" sz="2800" b="1" kern="0" dirty="0" smtClean="0">
                <a:solidFill>
                  <a:srgbClr val="66FF33"/>
                </a:solidFill>
              </a:rPr>
              <a:t>economía </a:t>
            </a:r>
            <a:r>
              <a:rPr lang="es-ES" sz="2800" b="1" kern="0" dirty="0">
                <a:solidFill>
                  <a:srgbClr val="66FF33"/>
                </a:solidFill>
              </a:rPr>
              <a:t>lineal </a:t>
            </a:r>
            <a:r>
              <a:rPr lang="es-ES" sz="2800" kern="0" dirty="0"/>
              <a:t>a </a:t>
            </a:r>
            <a:r>
              <a:rPr lang="es-ES" sz="2800" b="1" kern="0" dirty="0" smtClean="0">
                <a:solidFill>
                  <a:srgbClr val="66FF33"/>
                </a:solidFill>
              </a:rPr>
              <a:t>la circular </a:t>
            </a:r>
            <a:r>
              <a:rPr lang="es-ES" sz="2800" b="1" kern="0" dirty="0">
                <a:solidFill>
                  <a:srgbClr val="66FF33"/>
                </a:solidFill>
              </a:rPr>
              <a:t>(</a:t>
            </a:r>
            <a:r>
              <a:rPr lang="es-ES" sz="2800" b="1" kern="0" dirty="0" err="1">
                <a:solidFill>
                  <a:srgbClr val="66FF33"/>
                </a:solidFill>
              </a:rPr>
              <a:t>bioeconomía</a:t>
            </a:r>
            <a:r>
              <a:rPr lang="es-ES" sz="2800" kern="0" dirty="0"/>
              <a:t>)</a:t>
            </a:r>
          </a:p>
          <a:p>
            <a:endParaRPr lang="es-ES" sz="2800" dirty="0"/>
          </a:p>
        </p:txBody>
      </p:sp>
      <p:sp>
        <p:nvSpPr>
          <p:cNvPr id="8" name="Marcador de contenido 2"/>
          <p:cNvSpPr txBox="1">
            <a:spLocks/>
          </p:cNvSpPr>
          <p:nvPr/>
        </p:nvSpPr>
        <p:spPr bwMode="auto">
          <a:xfrm>
            <a:off x="296683" y="4932981"/>
            <a:ext cx="8618537" cy="717262"/>
          </a:xfrm>
          <a:prstGeom prst="rect">
            <a:avLst/>
          </a:prstGeom>
          <a:noFill/>
          <a:ln w="1905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t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indent="0">
              <a:buNone/>
            </a:pPr>
            <a:r>
              <a:rPr lang="es-ES" sz="2800" kern="0" dirty="0" smtClean="0"/>
              <a:t>12. Formación de los recursos humanos</a:t>
            </a:r>
            <a:endParaRPr lang="es-ES" sz="2800" dirty="0"/>
          </a:p>
        </p:txBody>
      </p:sp>
      <p:sp>
        <p:nvSpPr>
          <p:cNvPr id="9" name="Marcador de contenido 2"/>
          <p:cNvSpPr txBox="1">
            <a:spLocks/>
          </p:cNvSpPr>
          <p:nvPr/>
        </p:nvSpPr>
        <p:spPr bwMode="auto">
          <a:xfrm>
            <a:off x="296682" y="5653061"/>
            <a:ext cx="8618537" cy="1016299"/>
          </a:xfrm>
          <a:prstGeom prst="rect">
            <a:avLst/>
          </a:prstGeom>
          <a:noFill/>
          <a:ln w="1905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t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indent="0">
              <a:buNone/>
            </a:pPr>
            <a:r>
              <a:rPr lang="es-ES" sz="2800" kern="0" dirty="0" smtClean="0"/>
              <a:t>13. </a:t>
            </a:r>
            <a:r>
              <a:rPr lang="es-ES" sz="2800" kern="0" dirty="0"/>
              <a:t>Impactos de las </a:t>
            </a:r>
            <a:r>
              <a:rPr lang="es-ES" sz="2800" kern="0" dirty="0" smtClean="0"/>
              <a:t>TIC </a:t>
            </a:r>
            <a:r>
              <a:rPr lang="es-ES" sz="2800" kern="0" dirty="0"/>
              <a:t>y el internet de las cosas (</a:t>
            </a:r>
            <a:r>
              <a:rPr lang="es-ES" sz="2800" kern="0" dirty="0" err="1"/>
              <a:t>IoT</a:t>
            </a:r>
            <a:r>
              <a:rPr lang="es-ES" sz="2800" kern="0" dirty="0"/>
              <a:t>) en la agricultura</a:t>
            </a:r>
          </a:p>
        </p:txBody>
      </p:sp>
    </p:spTree>
    <p:extLst>
      <p:ext uri="{BB962C8B-B14F-4D97-AF65-F5344CB8AC3E}">
        <p14:creationId xmlns:p14="http://schemas.microsoft.com/office/powerpoint/2010/main" val="757252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2"/>
          <p:cNvSpPr txBox="1">
            <a:spLocks/>
          </p:cNvSpPr>
          <p:nvPr/>
        </p:nvSpPr>
        <p:spPr bwMode="auto">
          <a:xfrm>
            <a:off x="251522" y="908720"/>
            <a:ext cx="8618537" cy="936104"/>
          </a:xfrm>
          <a:prstGeom prst="rect">
            <a:avLst/>
          </a:prstGeom>
          <a:noFill/>
          <a:ln w="1905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t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indent="0">
              <a:buNone/>
            </a:pPr>
            <a:r>
              <a:rPr lang="es-ES" sz="2800" kern="0" dirty="0" smtClean="0"/>
              <a:t>14. </a:t>
            </a:r>
            <a:r>
              <a:rPr lang="es-ES" sz="2800" b="1" kern="0" dirty="0" smtClean="0">
                <a:solidFill>
                  <a:srgbClr val="66FF33"/>
                </a:solidFill>
              </a:rPr>
              <a:t>Como incorporarnos </a:t>
            </a:r>
            <a:r>
              <a:rPr lang="es-ES" sz="2800" kern="0" dirty="0" smtClean="0"/>
              <a:t>en la cuarta </a:t>
            </a:r>
            <a:r>
              <a:rPr lang="es-ES" sz="2800" kern="0" dirty="0"/>
              <a:t>y quinta revolución industrial y digital</a:t>
            </a:r>
          </a:p>
          <a:p>
            <a:endParaRPr lang="es-ES" sz="2800" dirty="0"/>
          </a:p>
          <a:p>
            <a:endParaRPr lang="es-ES" sz="2800" dirty="0"/>
          </a:p>
        </p:txBody>
      </p:sp>
      <p:sp>
        <p:nvSpPr>
          <p:cNvPr id="7" name="Marcador de contenido 2"/>
          <p:cNvSpPr txBox="1">
            <a:spLocks/>
          </p:cNvSpPr>
          <p:nvPr/>
        </p:nvSpPr>
        <p:spPr bwMode="auto">
          <a:xfrm>
            <a:off x="252231" y="1844824"/>
            <a:ext cx="8618537" cy="1386219"/>
          </a:xfrm>
          <a:prstGeom prst="rect">
            <a:avLst/>
          </a:prstGeom>
          <a:noFill/>
          <a:ln w="1905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t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indent="0">
              <a:buNone/>
            </a:pPr>
            <a:r>
              <a:rPr lang="es-ES" sz="2800" kern="0" dirty="0" smtClean="0"/>
              <a:t>15. Generadores o consumidores de los avances y productos de la </a:t>
            </a:r>
            <a:r>
              <a:rPr lang="es-ES" sz="2800" kern="0" dirty="0"/>
              <a:t>biotecnología y el modelo de los recursos genéticos (CRISP)</a:t>
            </a:r>
          </a:p>
        </p:txBody>
      </p:sp>
      <p:sp>
        <p:nvSpPr>
          <p:cNvPr id="8" name="Marcador de contenido 2"/>
          <p:cNvSpPr txBox="1">
            <a:spLocks/>
          </p:cNvSpPr>
          <p:nvPr/>
        </p:nvSpPr>
        <p:spPr bwMode="auto">
          <a:xfrm>
            <a:off x="251521" y="3212976"/>
            <a:ext cx="8618537" cy="897282"/>
          </a:xfrm>
          <a:prstGeom prst="rect">
            <a:avLst/>
          </a:prstGeom>
          <a:noFill/>
          <a:ln w="1905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t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indent="0">
              <a:buNone/>
            </a:pPr>
            <a:r>
              <a:rPr lang="es-ES" sz="2800" kern="0" dirty="0" smtClean="0"/>
              <a:t>16. Con que modelo de producción cubrir la demanda </a:t>
            </a:r>
            <a:r>
              <a:rPr lang="es-ES" sz="2800" kern="0" dirty="0"/>
              <a:t>de alimentos</a:t>
            </a:r>
          </a:p>
          <a:p>
            <a:endParaRPr lang="es-ES" sz="2800" dirty="0"/>
          </a:p>
        </p:txBody>
      </p:sp>
      <p:sp>
        <p:nvSpPr>
          <p:cNvPr id="9" name="Marcador de contenido 2"/>
          <p:cNvSpPr txBox="1">
            <a:spLocks/>
          </p:cNvSpPr>
          <p:nvPr/>
        </p:nvSpPr>
        <p:spPr bwMode="auto">
          <a:xfrm>
            <a:off x="251520" y="4077072"/>
            <a:ext cx="8618537" cy="1358272"/>
          </a:xfrm>
          <a:prstGeom prst="rect">
            <a:avLst/>
          </a:prstGeom>
          <a:noFill/>
          <a:ln w="1905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t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indent="0">
              <a:buNone/>
            </a:pPr>
            <a:r>
              <a:rPr lang="es-ES" sz="2800" kern="0" dirty="0" smtClean="0"/>
              <a:t>17. Los </a:t>
            </a:r>
            <a:r>
              <a:rPr lang="es-ES" sz="2800" kern="0" dirty="0"/>
              <a:t>desafíos de las políticas agropecuarias en relación a la población, la producción de alimentos, el manejo del agua y la conservación de suelos</a:t>
            </a:r>
          </a:p>
        </p:txBody>
      </p:sp>
    </p:spTree>
    <p:extLst>
      <p:ext uri="{BB962C8B-B14F-4D97-AF65-F5344CB8AC3E}">
        <p14:creationId xmlns:p14="http://schemas.microsoft.com/office/powerpoint/2010/main" val="4276772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landaction.org/local/cache-vignettes/L440xH332/mapa-1abb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908" y="152400"/>
            <a:ext cx="8782280" cy="6626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lipse 1"/>
          <p:cNvSpPr/>
          <p:nvPr/>
        </p:nvSpPr>
        <p:spPr bwMode="auto">
          <a:xfrm>
            <a:off x="2051720" y="3356992"/>
            <a:ext cx="720080" cy="576064"/>
          </a:xfrm>
          <a:prstGeom prst="ellipse">
            <a:avLst/>
          </a:prstGeom>
          <a:noFill/>
          <a:ln w="28575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1350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9628" y="260648"/>
            <a:ext cx="8591872" cy="1017659"/>
          </a:xfrm>
        </p:spPr>
        <p:txBody>
          <a:bodyPr/>
          <a:lstStyle/>
          <a:p>
            <a:r>
              <a:rPr lang="es-419" sz="3200" dirty="0" smtClean="0"/>
              <a:t>2. Los cambios que estamos viendo y viviendo del 2000 al 2019</a:t>
            </a:r>
            <a:endParaRPr lang="es-ES" sz="3200" dirty="0"/>
          </a:p>
        </p:txBody>
      </p:sp>
      <p:sp>
        <p:nvSpPr>
          <p:cNvPr id="4" name="Marcador de contenido 2"/>
          <p:cNvSpPr txBox="1">
            <a:spLocks/>
          </p:cNvSpPr>
          <p:nvPr/>
        </p:nvSpPr>
        <p:spPr bwMode="auto">
          <a:xfrm>
            <a:off x="333553" y="3789040"/>
            <a:ext cx="8618537" cy="648070"/>
          </a:xfrm>
          <a:prstGeom prst="rect">
            <a:avLst/>
          </a:prstGeom>
          <a:noFill/>
          <a:ln w="1905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t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r>
              <a:rPr lang="es-ES" sz="2800" kern="0" dirty="0" smtClean="0"/>
              <a:t> </a:t>
            </a:r>
            <a:r>
              <a:rPr lang="es-ES" sz="2800" dirty="0" smtClean="0"/>
              <a:t>Agricultura inteligente y de precisión (</a:t>
            </a:r>
            <a:r>
              <a:rPr lang="es-ES" sz="2800" dirty="0" err="1" smtClean="0"/>
              <a:t>big</a:t>
            </a:r>
            <a:r>
              <a:rPr lang="es-ES" sz="2800" dirty="0" smtClean="0"/>
              <a:t> data)</a:t>
            </a:r>
            <a:endParaRPr lang="es-ES" sz="2800" dirty="0"/>
          </a:p>
        </p:txBody>
      </p:sp>
      <p:sp>
        <p:nvSpPr>
          <p:cNvPr id="5" name="Marcador de contenido 2"/>
          <p:cNvSpPr txBox="1">
            <a:spLocks/>
          </p:cNvSpPr>
          <p:nvPr/>
        </p:nvSpPr>
        <p:spPr bwMode="auto">
          <a:xfrm>
            <a:off x="333554" y="4483766"/>
            <a:ext cx="8618537" cy="648070"/>
          </a:xfrm>
          <a:prstGeom prst="rect">
            <a:avLst/>
          </a:prstGeom>
          <a:noFill/>
          <a:ln w="1905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t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r>
              <a:rPr lang="es-ES" sz="2800" kern="0" dirty="0" smtClean="0"/>
              <a:t> Nuevos i</a:t>
            </a:r>
            <a:r>
              <a:rPr lang="es-ES" sz="2800" dirty="0" smtClean="0"/>
              <a:t>nsumos, productos de la </a:t>
            </a:r>
            <a:r>
              <a:rPr lang="es-ES" sz="2800" dirty="0" err="1" smtClean="0"/>
              <a:t>bio</a:t>
            </a:r>
            <a:r>
              <a:rPr lang="es-ES" sz="2800" dirty="0" smtClean="0"/>
              <a:t> y nanotecnología</a:t>
            </a:r>
            <a:endParaRPr lang="es-ES" sz="2800" dirty="0"/>
          </a:p>
        </p:txBody>
      </p:sp>
      <p:sp>
        <p:nvSpPr>
          <p:cNvPr id="6" name="Marcador de contenido 2"/>
          <p:cNvSpPr txBox="1">
            <a:spLocks/>
          </p:cNvSpPr>
          <p:nvPr/>
        </p:nvSpPr>
        <p:spPr bwMode="auto">
          <a:xfrm>
            <a:off x="353784" y="5168011"/>
            <a:ext cx="8618537" cy="648070"/>
          </a:xfrm>
          <a:prstGeom prst="rect">
            <a:avLst/>
          </a:prstGeom>
          <a:noFill/>
          <a:ln w="1905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t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r>
              <a:rPr lang="es-ES" sz="2800" kern="0" dirty="0" smtClean="0"/>
              <a:t> </a:t>
            </a:r>
            <a:r>
              <a:rPr lang="es-ES" sz="2800" dirty="0" smtClean="0"/>
              <a:t>Nuevos indicadores de medición de la producción</a:t>
            </a:r>
            <a:endParaRPr lang="es-ES" sz="2800" dirty="0"/>
          </a:p>
        </p:txBody>
      </p:sp>
      <p:sp>
        <p:nvSpPr>
          <p:cNvPr id="7" name="Marcador de contenido 2"/>
          <p:cNvSpPr txBox="1">
            <a:spLocks/>
          </p:cNvSpPr>
          <p:nvPr/>
        </p:nvSpPr>
        <p:spPr>
          <a:xfrm>
            <a:off x="280228" y="1436047"/>
            <a:ext cx="8720801" cy="2309419"/>
          </a:xfrm>
          <a:prstGeom prst="rect">
            <a:avLst/>
          </a:prstGeom>
          <a:ln w="22225">
            <a:solidFill>
              <a:schemeClr val="accent1"/>
            </a:solidFill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t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>
              <a:defRPr/>
            </a:pPr>
            <a:r>
              <a:rPr lang="es-ES" sz="2800" b="1" kern="0" dirty="0" smtClean="0">
                <a:solidFill>
                  <a:srgbClr val="66FF33"/>
                </a:solidFill>
              </a:rPr>
              <a:t>Disrupción digital</a:t>
            </a:r>
            <a:r>
              <a:rPr lang="es-ES" sz="2800" kern="0" dirty="0" smtClean="0"/>
              <a:t>: Es el cambio que ocurre cuando las nuevas tecnologías digitales y los modelos de negocio afectan las viejas propuestas de </a:t>
            </a:r>
            <a:r>
              <a:rPr lang="es-ES" sz="2800" b="1" kern="0" dirty="0" smtClean="0">
                <a:solidFill>
                  <a:srgbClr val="66FF33"/>
                </a:solidFill>
              </a:rPr>
              <a:t>valor de bienes </a:t>
            </a:r>
            <a:r>
              <a:rPr lang="es-ES" sz="2800" kern="0" dirty="0" smtClean="0"/>
              <a:t>y </a:t>
            </a:r>
            <a:r>
              <a:rPr lang="es-ES" sz="2800" b="1" kern="0" dirty="0" smtClean="0">
                <a:solidFill>
                  <a:srgbClr val="66FF33"/>
                </a:solidFill>
              </a:rPr>
              <a:t>servicios existentes</a:t>
            </a:r>
            <a:r>
              <a:rPr lang="es-ES" sz="2800" kern="0" dirty="0" smtClean="0"/>
              <a:t>, llevándonos a buscar </a:t>
            </a:r>
            <a:r>
              <a:rPr lang="es-ES" sz="2800" b="1" kern="0" dirty="0" smtClean="0">
                <a:solidFill>
                  <a:srgbClr val="66FF33"/>
                </a:solidFill>
              </a:rPr>
              <a:t>nuevos valores</a:t>
            </a:r>
            <a:endParaRPr lang="en-US" sz="2800" b="1" kern="0" dirty="0">
              <a:solidFill>
                <a:srgbClr val="66FF33"/>
              </a:solidFill>
            </a:endParaRPr>
          </a:p>
        </p:txBody>
      </p:sp>
      <p:sp>
        <p:nvSpPr>
          <p:cNvPr id="8" name="Marcador de contenido 2"/>
          <p:cNvSpPr txBox="1">
            <a:spLocks/>
          </p:cNvSpPr>
          <p:nvPr/>
        </p:nvSpPr>
        <p:spPr bwMode="auto">
          <a:xfrm>
            <a:off x="353835" y="5837439"/>
            <a:ext cx="8618537" cy="903930"/>
          </a:xfrm>
          <a:prstGeom prst="rect">
            <a:avLst/>
          </a:prstGeom>
          <a:noFill/>
          <a:ln w="1905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t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r>
              <a:rPr lang="es-ES" sz="2800" kern="0" dirty="0" smtClean="0"/>
              <a:t> </a:t>
            </a:r>
            <a:r>
              <a:rPr lang="es-ES" sz="2800" dirty="0" smtClean="0"/>
              <a:t>Nuevas demandas sociales, la </a:t>
            </a:r>
            <a:r>
              <a:rPr lang="es-ES" sz="2800" dirty="0" err="1" smtClean="0"/>
              <a:t>nutrigenómica</a:t>
            </a:r>
            <a:r>
              <a:rPr lang="es-ES" sz="2800" dirty="0" smtClean="0"/>
              <a:t> alimentos saludables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1199167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250"/>
                            </p:stCondLst>
                            <p:childTnLst>
                              <p:par>
                                <p:cTn id="24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esultado de imagen de mapa mundial de paises de cultivos con edicion genomica CRIS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6632"/>
            <a:ext cx="7130293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lipse 2"/>
          <p:cNvSpPr/>
          <p:nvPr/>
        </p:nvSpPr>
        <p:spPr bwMode="auto">
          <a:xfrm>
            <a:off x="899592" y="5229200"/>
            <a:ext cx="1152128" cy="864096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5298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7772400" cy="659160"/>
          </a:xfrm>
        </p:spPr>
        <p:txBody>
          <a:bodyPr/>
          <a:lstStyle/>
          <a:p>
            <a:r>
              <a:rPr lang="es-419" dirty="0" smtClean="0"/>
              <a:t>Países con cultivos transgénicos</a:t>
            </a:r>
            <a:endParaRPr lang="es-ES" dirty="0"/>
          </a:p>
        </p:txBody>
      </p:sp>
      <p:pic>
        <p:nvPicPr>
          <p:cNvPr id="3" name="Picture 2" descr="Resultado de imagen de mapa mundial de paises de cultivos con edicion genomica CRIS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07244"/>
            <a:ext cx="8496944" cy="5850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lipse 3"/>
          <p:cNvSpPr/>
          <p:nvPr/>
        </p:nvSpPr>
        <p:spPr bwMode="auto">
          <a:xfrm>
            <a:off x="7519864" y="2420888"/>
            <a:ext cx="1152128" cy="504056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Rectángulo 4"/>
          <p:cNvSpPr/>
          <p:nvPr/>
        </p:nvSpPr>
        <p:spPr bwMode="auto">
          <a:xfrm>
            <a:off x="1115616" y="1196752"/>
            <a:ext cx="1800200" cy="5661248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Rectángulo 5"/>
          <p:cNvSpPr/>
          <p:nvPr/>
        </p:nvSpPr>
        <p:spPr bwMode="auto">
          <a:xfrm>
            <a:off x="2915816" y="1212687"/>
            <a:ext cx="4536504" cy="5661248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3764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8229" y="188640"/>
            <a:ext cx="8915400" cy="587152"/>
          </a:xfrm>
        </p:spPr>
        <p:txBody>
          <a:bodyPr/>
          <a:lstStyle/>
          <a:p>
            <a:r>
              <a:rPr lang="es-419" sz="3600" dirty="0" smtClean="0"/>
              <a:t>Sudamérica a puesta a los cultivos </a:t>
            </a:r>
            <a:r>
              <a:rPr lang="es-419" sz="3600" dirty="0" err="1" smtClean="0"/>
              <a:t>transgenicos</a:t>
            </a:r>
            <a:endParaRPr lang="es-ES" sz="3600" dirty="0"/>
          </a:p>
        </p:txBody>
      </p:sp>
      <p:pic>
        <p:nvPicPr>
          <p:cNvPr id="12290" name="Picture 2" descr="Resultado de imagen de mapa mundial de paises de cultivos con edicion genomica CRIS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908720"/>
            <a:ext cx="7560840" cy="5847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/>
          <p:cNvSpPr/>
          <p:nvPr/>
        </p:nvSpPr>
        <p:spPr bwMode="auto">
          <a:xfrm>
            <a:off x="1403648" y="1772816"/>
            <a:ext cx="1440160" cy="4370648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419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419" dirty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419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419" dirty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419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419" dirty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419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419" dirty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419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419" dirty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419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419" dirty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419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419" dirty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419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419" dirty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419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419" dirty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419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419" dirty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419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419" dirty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419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419" dirty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419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419" dirty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419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419" dirty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419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419" dirty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419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419" dirty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419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419" dirty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419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419" dirty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419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419" dirty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419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419" dirty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419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419" dirty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419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419" dirty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419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419" dirty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419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419" dirty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419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419" dirty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419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419" dirty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419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419" dirty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419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419" dirty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419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419" dirty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419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419" dirty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419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419" dirty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419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419" dirty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419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419" dirty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419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419" dirty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419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419" dirty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419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419" dirty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419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419" dirty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419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419" dirty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419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419" dirty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419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419" dirty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419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419" dirty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419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419" dirty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419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419" dirty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419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419" dirty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419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419" dirty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419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419" dirty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419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419" dirty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419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419" dirty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419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419" dirty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419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419" dirty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419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419" dirty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419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419" dirty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419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419" dirty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419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419" dirty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419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419" dirty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419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419" dirty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419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419" dirty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419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419" dirty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419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419" dirty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419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419" dirty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419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419" dirty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419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419" dirty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419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419" dirty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419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419" dirty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419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419" dirty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419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419" dirty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419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419" dirty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419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419" dirty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419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419" dirty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419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419" dirty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419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419" dirty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419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419" dirty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419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419" dirty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419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419" dirty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419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419" dirty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419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419" dirty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419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419" dirty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419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419" dirty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419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419" dirty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419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419" dirty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419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419" dirty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419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419" dirty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419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419" dirty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419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419" dirty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419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419" dirty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419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419" dirty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419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419" dirty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419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419" dirty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419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419" dirty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419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419" dirty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419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419" dirty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419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419" dirty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419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419" dirty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419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419" dirty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419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419" dirty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419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419" dirty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Rectángulo 5"/>
          <p:cNvSpPr/>
          <p:nvPr/>
        </p:nvSpPr>
        <p:spPr bwMode="auto">
          <a:xfrm>
            <a:off x="2843808" y="1772816"/>
            <a:ext cx="5184576" cy="4370648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419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419" dirty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419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419" dirty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419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419" dirty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419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419" dirty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419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419" dirty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419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419" dirty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419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419" dirty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419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419" dirty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419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419" dirty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419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419" dirty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419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419" dirty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419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419" dirty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419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419" dirty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419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419" dirty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419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419" dirty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419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419" dirty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419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419" dirty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419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419" dirty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419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419" dirty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419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419" dirty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419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419" dirty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419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419" dirty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419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419" dirty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419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419" dirty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419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419" dirty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419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419" dirty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419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419" dirty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419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419" dirty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419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419" dirty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419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419" dirty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419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419" dirty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419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419" dirty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419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419" dirty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419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419" dirty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419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419" dirty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419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419" dirty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419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419" dirty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419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419" dirty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419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419" dirty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419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419" dirty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419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419" dirty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419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419" dirty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419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419" dirty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419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419" dirty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419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419" dirty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419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419" dirty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419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419" dirty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419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419" dirty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419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419" dirty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419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419" dirty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419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419" dirty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419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419" dirty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419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419" dirty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419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419" dirty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419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419" dirty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419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419" dirty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419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419" dirty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419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419" dirty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419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419" dirty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419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419" dirty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419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419" dirty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419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419" dirty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419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419" dirty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419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419" dirty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419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419" dirty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419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419" dirty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419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419" dirty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419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419" dirty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419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419" dirty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419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419" dirty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419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419" dirty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419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419" dirty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419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419" dirty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419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419" dirty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419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419" dirty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419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419" dirty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419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419" dirty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419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419" dirty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419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419" dirty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419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419" dirty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419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419" dirty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419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419" dirty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419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419" dirty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419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419" dirty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419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419" dirty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419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419" dirty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419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419" dirty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419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419" dirty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419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419" dirty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419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419" dirty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419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419" dirty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419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419" dirty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419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419" dirty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419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419" dirty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419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419" dirty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419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419" dirty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Flecha derecha 6"/>
          <p:cNvSpPr/>
          <p:nvPr/>
        </p:nvSpPr>
        <p:spPr bwMode="auto">
          <a:xfrm rot="1104537">
            <a:off x="5095987" y="3778345"/>
            <a:ext cx="1440160" cy="359593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599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25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fao.org/3/y3557s/y3557s2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908720"/>
            <a:ext cx="3548018" cy="5800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519864" cy="515144"/>
          </a:xfrm>
        </p:spPr>
        <p:txBody>
          <a:bodyPr/>
          <a:lstStyle/>
          <a:p>
            <a:r>
              <a:rPr lang="es-ES" sz="2800" dirty="0"/>
              <a:t>Fuentes del crecimiento de la producción, 1961 a 1999</a:t>
            </a:r>
          </a:p>
        </p:txBody>
      </p:sp>
    </p:spTree>
    <p:extLst>
      <p:ext uri="{BB962C8B-B14F-4D97-AF65-F5344CB8AC3E}">
        <p14:creationId xmlns:p14="http://schemas.microsoft.com/office/powerpoint/2010/main" val="3589129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0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Diapositiva 1 - &amp;quot;LOS DESAFIOS DEL SIGLO XXI  PARA EL SECTOR AGROPECUARIO BOLIVIANO&amp;quot;&quot;/&gt;&lt;property id=&quot;20307&quot; value=&quot;256&quot;/&gt;&lt;/object&gt;&lt;object type=&quot;3&quot; unique_id=&quot;10004&quot;&gt;&lt;property id=&quot;20148&quot; value=&quot;5&quot;/&gt;&lt;property id=&quot;20300&quot; value=&quot;Diapositiva 2 - &amp;quot;QUE SE PRETENDE HACER?&amp;quot;&quot;/&gt;&lt;property id=&quot;20307&quot; value=&quot;261&quot;/&gt;&lt;/object&gt;&lt;object type=&quot;3&quot; unique_id=&quot;10005&quot;&gt;&lt;property id=&quot;20148&quot; value=&quot;5&quot;/&gt;&lt;property id=&quot;20300&quot; value=&quot;Diapositiva 3 - &amp;quot;1. Los cambios que se generaron&amp;quot;&quot;/&gt;&lt;property id=&quot;20307&quot; value=&quot;262&quot;/&gt;&lt;/object&gt;&lt;object type=&quot;3&quot; unique_id=&quot;10006&quot;&gt;&lt;property id=&quot;20148&quot; value=&quot;5&quot;/&gt;&lt;property id=&quot;20300&quot; value=&quot;Diapositiva 4&quot;/&gt;&lt;property id=&quot;20307&quot; value=&quot;330&quot;/&gt;&lt;/object&gt;&lt;object type=&quot;3&quot; unique_id=&quot;10007&quot;&gt;&lt;property id=&quot;20148&quot; value=&quot;5&quot;/&gt;&lt;property id=&quot;20300&quot; value=&quot;Diapositiva 5 - &amp;quot;2. Los cambios que estamos viendo y viviendo del 2000 al 2019&amp;quot;&quot;/&gt;&lt;property id=&quot;20307&quot; value=&quot;328&quot;/&gt;&lt;/object&gt;&lt;object type=&quot;3&quot; unique_id=&quot;10008&quot;&gt;&lt;property id=&quot;20148&quot; value=&quot;5&quot;/&gt;&lt;property id=&quot;20300&quot; value=&quot;Diapositiva 6&quot;/&gt;&lt;property id=&quot;20307&quot; value=&quot;318&quot;/&gt;&lt;/object&gt;&lt;object type=&quot;3&quot; unique_id=&quot;10009&quot;&gt;&lt;property id=&quot;20148&quot; value=&quot;5&quot;/&gt;&lt;property id=&quot;20300&quot; value=&quot;Diapositiva 7 - &amp;quot;Países con cultivos transgénicos&amp;quot;&quot;/&gt;&lt;property id=&quot;20307&quot; value=&quot;321&quot;/&gt;&lt;/object&gt;&lt;object type=&quot;3&quot; unique_id=&quot;10010&quot;&gt;&lt;property id=&quot;20148&quot; value=&quot;5&quot;/&gt;&lt;property id=&quot;20300&quot; value=&quot;Diapositiva 8 - &amp;quot;Sudamérica a puesta a los cultivos transgenicos&amp;quot;&quot;/&gt;&lt;property id=&quot;20307&quot; value=&quot;339&quot;/&gt;&lt;/object&gt;&lt;object type=&quot;3&quot; unique_id=&quot;10011&quot;&gt;&lt;property id=&quot;20148&quot; value=&quot;5&quot;/&gt;&lt;property id=&quot;20300&quot; value=&quot;Diapositiva 9 - &amp;quot;Fuentes del crecimiento de la producción, 1961 a 1999&amp;quot;&quot;/&gt;&lt;property id=&quot;20307&quot; value=&quot;303&quot;/&gt;&lt;/object&gt;&lt;object type=&quot;3&quot; unique_id=&quot;10012&quot;&gt;&lt;property id=&quot;20148&quot; value=&quot;5&quot;/&gt;&lt;property id=&quot;20300&quot; value=&quot;Diapositiva 10 - &amp;quot;Rendimientos de los cultivos en países en desarrollo, 1961 a 2030&amp;quot;&quot;/&gt;&lt;property id=&quot;20307&quot; value=&quot;305&quot;/&gt;&lt;/object&gt;&lt;object type=&quot;3&quot; unique_id=&quot;10013&quot;&gt;&lt;property id=&quot;20148&quot; value=&quot;5&quot;/&gt;&lt;property id=&quot;20300&quot; value=&quot;Diapositiva 11 - &amp;quot;Bolivia: Rendimientos (kgr/ha)&amp;quot;&quot;/&gt;&lt;property id=&quot;20307&quot; value=&quot;304&quot;/&gt;&lt;/object&gt;&lt;object type=&quot;3&quot; unique_id=&quot;10014&quot;&gt;&lt;property id=&quot;20148&quot; value=&quot;5&quot;/&gt;&lt;property id=&quot;20300&quot; value=&quot;Diapositiva 12 - &amp;quot;Ampliación de la frontera agrícola&amp;quot;&quot;/&gt;&lt;property id=&quot;20307&quot; value=&quot;306&quot;/&gt;&lt;/object&gt;&lt;object type=&quot;3&quot; unique_id=&quot;10015&quot;&gt;&lt;property id=&quot;20148&quot; value=&quot;5&quot;/&gt;&lt;property id=&quot;20300&quot; value=&quot;Diapositiva 13 - &amp;quot;Superficie cultivada&amp;quot;&quot;/&gt;&lt;property id=&quot;20307&quot; value=&quot;307&quot;/&gt;&lt;/object&gt;&lt;object type=&quot;3&quot; unique_id=&quot;10016&quot;&gt;&lt;property id=&quot;20148&quot; value=&quot;5&quot;/&gt;&lt;property id=&quot;20300&quot; value=&quot;Diapositiva 14&quot;/&gt;&lt;property id=&quot;20307&quot; value=&quot;312&quot;/&gt;&lt;/object&gt;&lt;object type=&quot;3&quot; unique_id=&quot;10017&quot;&gt;&lt;property id=&quot;20148&quot; value=&quot;5&quot;/&gt;&lt;property id=&quot;20300&quot; value=&quot;Diapositiva 15&quot;/&gt;&lt;property id=&quot;20307&quot; value=&quot;301&quot;/&gt;&lt;/object&gt;&lt;object type=&quot;3&quot; unique_id=&quot;10018&quot;&gt;&lt;property id=&quot;20148&quot; value=&quot;5&quot;/&gt;&lt;property id=&quot;20300&quot; value=&quot;Diapositiva 16&quot;/&gt;&lt;property id=&quot;20307&quot; value=&quot;333&quot;/&gt;&lt;/object&gt;&lt;object type=&quot;3&quot; unique_id=&quot;10019&quot;&gt;&lt;property id=&quot;20148&quot; value=&quot;5&quot;/&gt;&lt;property id=&quot;20300&quot; value=&quot;Diapositiva 17 - &amp;quot;La pregunta &amp;quot;&quot;/&gt;&lt;property id=&quot;20307&quot; value=&quot;334&quot;/&gt;&lt;/object&gt;&lt;object type=&quot;3&quot; unique_id=&quot;10020&quot;&gt;&lt;property id=&quot;20148&quot; value=&quot;5&quot;/&gt;&lt;property id=&quot;20300&quot; value=&quot;Diapositiva 18&quot;/&gt;&lt;property id=&quot;20307&quot; value=&quot;332&quot;/&gt;&lt;/object&gt;&lt;object type=&quot;3&quot; unique_id=&quot;10021&quot;&gt;&lt;property id=&quot;20148&quot; value=&quot;5&quot;/&gt;&lt;property id=&quot;20300&quot; value=&quot;Diapositiva 19 - &amp;quot;2. Posición estratégica sobre la situación actual&amp;quot;&quot;/&gt;&lt;property id=&quot;20307&quot; value=&quot;280&quot;/&gt;&lt;/object&gt;&lt;object type=&quot;3&quot; unique_id=&quot;10022&quot;&gt;&lt;property id=&quot;20148&quot; value=&quot;5&quot;/&gt;&lt;property id=&quot;20300&quot; value=&quot;Diapositiva 20 - &amp;quot;3. La cuarta y quinta revolución industrial y digital&amp;quot;&quot;/&gt;&lt;property id=&quot;20307&quot; value=&quot;281&quot;/&gt;&lt;/object&gt;&lt;object type=&quot;3&quot; unique_id=&quot;10023&quot;&gt;&lt;property id=&quot;20148&quot; value=&quot;5&quot;/&gt;&lt;property id=&quot;20300&quot; value=&quot;Diapositiva 21 - &amp;quot;4. La biotecnología y el modelo de los recursos genéticos&amp;quot;&quot;/&gt;&lt;property id=&quot;20307&quot; value=&quot;282&quot;/&gt;&lt;/object&gt;&lt;object type=&quot;3&quot; unique_id=&quot;10024&quot;&gt;&lt;property id=&quot;20148&quot; value=&quot;5&quot;/&gt;&lt;property id=&quot;20300&quot; value=&quot;Diapositiva 22 - &amp;quot;A QUE NOS LLEVA???&amp;quot;&quot;/&gt;&lt;property id=&quot;20307&quot; value=&quot;285&quot;/&gt;&lt;/object&gt;&lt;object type=&quot;3&quot; unique_id=&quot;10025&quot;&gt;&lt;property id=&quot;20148&quot; value=&quot;5&quot;/&gt;&lt;property id=&quot;20300&quot; value=&quot;Diapositiva 23&quot;/&gt;&lt;property id=&quot;20307&quot; value=&quot;336&quot;/&gt;&lt;/object&gt;&lt;object type=&quot;3&quot; unique_id=&quot;10026&quot;&gt;&lt;property id=&quot;20148&quot; value=&quot;5&quot;/&gt;&lt;property id=&quot;20300&quot; value=&quot;Diapositiva 24&quot;/&gt;&lt;property id=&quot;20307&quot; value=&quot;338&quot;/&gt;&lt;/object&gt;&lt;object type=&quot;3&quot; unique_id=&quot;10027&quot;&gt;&lt;property id=&quot;20148&quot; value=&quot;5&quot;/&gt;&lt;property id=&quot;20300&quot; value=&quot;Diapositiva 25 - &amp;quot;Cultivos con edición genética&amp;quot;&quot;/&gt;&lt;property id=&quot;20307&quot; value=&quot;317&quot;/&gt;&lt;/object&gt;&lt;object type=&quot;3&quot; unique_id=&quot;10028&quot;&gt;&lt;property id=&quot;20148&quot; value=&quot;5&quot;/&gt;&lt;property id=&quot;20300&quot; value=&quot;Diapositiva 26 - &amp;quot;Ya se tiene un mapa de países trabajando en edición genética&amp;quot;&quot;/&gt;&lt;property id=&quot;20307&quot; value=&quot;319&quot;/&gt;&lt;/object&gt;&lt;object type=&quot;3&quot; unique_id=&quot;10029&quot;&gt;&lt;property id=&quot;20148&quot; value=&quot;5&quot;/&gt;&lt;property id=&quot;20300&quot; value=&quot;Diapositiva 27 - &amp;quot;Países con investigación en nanotecnología&amp;quot;&quot;/&gt;&lt;property id=&quot;20307&quot; value=&quot;343&quot;/&gt;&lt;/object&gt;&lt;object type=&quot;3&quot; unique_id=&quot;10030&quot;&gt;&lt;property id=&quot;20148&quot; value=&quot;5&quot;/&gt;&lt;property id=&quot;20300&quot; value=&quot;Diapositiva 28&quot;/&gt;&lt;property id=&quot;20307&quot; value=&quot;344&quot;/&gt;&lt;/object&gt;&lt;object type=&quot;3&quot; unique_id=&quot;10031&quot;&gt;&lt;property id=&quot;20148&quot; value=&quot;5&quot;/&gt;&lt;property id=&quot;20300&quot; value=&quot;Diapositiva 29 - &amp;quot;5. La demanda y producción de alimentos&amp;quot;&quot;/&gt;&lt;property id=&quot;20307&quot; value=&quot;283&quot;/&gt;&lt;/object&gt;&lt;object type=&quot;3&quot; unique_id=&quot;10032&quot;&gt;&lt;property id=&quot;20148&quot; value=&quot;5&quot;/&gt;&lt;property id=&quot;20300&quot; value=&quot;Diapositiva 30 - &amp;quot;Tener mayor volumen de producción no es sinónimo de seguridad alimentaria (falso discurso)&amp;quot;&quot;/&gt;&lt;property id=&quot;20307&quot; value=&quot;265&quot;/&gt;&lt;/object&gt;&lt;object type=&quot;3&quot; unique_id=&quot;10033&quot;&gt;&lt;property id=&quot;20148&quot; value=&quot;5&quot;/&gt;&lt;property id=&quot;20300&quot; value=&quot;Diapositiva 31&quot;/&gt;&lt;property id=&quot;20307&quot; value=&quot;286&quot;/&gt;&lt;/object&gt;&lt;object type=&quot;3&quot; unique_id=&quot;10034&quot;&gt;&lt;property id=&quot;20148&quot; value=&quot;5&quot;/&gt;&lt;property id=&quot;20300&quot; value=&quot;Diapositiva 32&quot;/&gt;&lt;property id=&quot;20307&quot; value=&quot;287&quot;/&gt;&lt;/object&gt;&lt;object type=&quot;3&quot; unique_id=&quot;10035&quot;&gt;&lt;property id=&quot;20148&quot; value=&quot;5&quot;/&gt;&lt;property id=&quot;20300&quot; value=&quot;Diapositiva 33 - &amp;quot;6. Los desafíos de las políticas agropecuarias&amp;quot;&quot;/&gt;&lt;property id=&quot;20307&quot; value=&quot;288&quot;/&gt;&lt;/object&gt;&lt;object type=&quot;3&quot; unique_id=&quot;10036&quot;&gt;&lt;property id=&quot;20148&quot; value=&quot;5&quot;/&gt;&lt;property id=&quot;20300&quot; value=&quot;Diapositiva 34 - &amp;quot;Desafíos de Estado&amp;quot;&quot;/&gt;&lt;property id=&quot;20307&quot; value=&quot;316&quot;/&gt;&lt;/object&gt;&lt;object type=&quot;3&quot; unique_id=&quot;10037&quot;&gt;&lt;property id=&quot;20148&quot; value=&quot;5&quot;/&gt;&lt;property id=&quot;20300&quot; value=&quot;Diapositiva 35 - &amp;quot;Que se necesita?&amp;quot;&quot;/&gt;&lt;property id=&quot;20307&quot; value=&quot;327&quot;/&gt;&lt;/object&gt;&lt;object type=&quot;3&quot; unique_id=&quot;10038&quot;&gt;&lt;property id=&quot;20148&quot; value=&quot;5&quot;/&gt;&lt;property id=&quot;20300&quot; value=&quot;Diapositiva 36 - &amp;quot;RETO FINAL&amp;quot;&quot;/&gt;&lt;property id=&quot;20307&quot; value=&quot;279&quot;/&gt;&lt;/object&gt;&lt;object type=&quot;3&quot; unique_id=&quot;10039&quot;&gt;&lt;property id=&quot;20148&quot; value=&quot;5&quot;/&gt;&lt;property id=&quot;20300&quot; value=&quot;Diapositiva 37 - &amp;quot;Desafío y dificultades a superar&amp;quot;&quot;/&gt;&lt;property id=&quot;20307&quot; value=&quot;345&quot;/&gt;&lt;/object&gt;&lt;object type=&quot;3&quot; unique_id=&quot;10040&quot;&gt;&lt;property id=&quot;20148&quot; value=&quot;5&quot;/&gt;&lt;property id=&quot;20300&quot; value=&quot;Diapositiva 38&quot;/&gt;&lt;property id=&quot;20307&quot; value=&quot;346&quot;/&gt;&lt;/object&gt;&lt;object type=&quot;3&quot; unique_id=&quot;10041&quot;&gt;&lt;property id=&quot;20148&quot; value=&quot;5&quot;/&gt;&lt;property id=&quot;20300&quot; value=&quot;Diapositiva 39&quot;/&gt;&lt;property id=&quot;20307&quot; value=&quot;347&quot;/&gt;&lt;/object&gt;&lt;/object&gt;&lt;object type=&quot;8&quot; unique_id=&quot;10082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Azur">
  <a:themeElements>
    <a:clrScheme name="Azur 1">
      <a:dk1>
        <a:srgbClr val="000000"/>
      </a:dk1>
      <a:lt1>
        <a:srgbClr val="FFFFFF"/>
      </a:lt1>
      <a:dk2>
        <a:srgbClr val="3333FF"/>
      </a:dk2>
      <a:lt2>
        <a:srgbClr val="00FFFF"/>
      </a:lt2>
      <a:accent1>
        <a:srgbClr val="00CCCC"/>
      </a:accent1>
      <a:accent2>
        <a:srgbClr val="6666FF"/>
      </a:accent2>
      <a:accent3>
        <a:srgbClr val="ADADFF"/>
      </a:accent3>
      <a:accent4>
        <a:srgbClr val="DADADA"/>
      </a:accent4>
      <a:accent5>
        <a:srgbClr val="AAE2E2"/>
      </a:accent5>
      <a:accent6>
        <a:srgbClr val="5C5CE7"/>
      </a:accent6>
      <a:hlink>
        <a:srgbClr val="CCCCFF"/>
      </a:hlink>
      <a:folHlink>
        <a:srgbClr val="CC99FF"/>
      </a:folHlink>
    </a:clrScheme>
    <a:fontScheme name="Azur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zur 1">
        <a:dk1>
          <a:srgbClr val="000000"/>
        </a:dk1>
        <a:lt1>
          <a:srgbClr val="FFFFFF"/>
        </a:lt1>
        <a:dk2>
          <a:srgbClr val="3333FF"/>
        </a:dk2>
        <a:lt2>
          <a:srgbClr val="00FFFF"/>
        </a:lt2>
        <a:accent1>
          <a:srgbClr val="00CCCC"/>
        </a:accent1>
        <a:accent2>
          <a:srgbClr val="6666FF"/>
        </a:accent2>
        <a:accent3>
          <a:srgbClr val="ADADFF"/>
        </a:accent3>
        <a:accent4>
          <a:srgbClr val="DADADA"/>
        </a:accent4>
        <a:accent5>
          <a:srgbClr val="AAE2E2"/>
        </a:accent5>
        <a:accent6>
          <a:srgbClr val="5C5CE7"/>
        </a:accent6>
        <a:hlink>
          <a:srgbClr val="CCCC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zur 2">
        <a:dk1>
          <a:srgbClr val="000000"/>
        </a:dk1>
        <a:lt1>
          <a:srgbClr val="CCECFF"/>
        </a:lt1>
        <a:dk2>
          <a:srgbClr val="330099"/>
        </a:dk2>
        <a:lt2>
          <a:srgbClr val="0099CC"/>
        </a:lt2>
        <a:accent1>
          <a:srgbClr val="009999"/>
        </a:accent1>
        <a:accent2>
          <a:srgbClr val="FF99CC"/>
        </a:accent2>
        <a:accent3>
          <a:srgbClr val="E2F4FF"/>
        </a:accent3>
        <a:accent4>
          <a:srgbClr val="000000"/>
        </a:accent4>
        <a:accent5>
          <a:srgbClr val="AACACA"/>
        </a:accent5>
        <a:accent6>
          <a:srgbClr val="E78AB9"/>
        </a:accent6>
        <a:hlink>
          <a:srgbClr val="6600CC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zur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C:\Archivos de programa\Microsoft Office\Templates\Diseños de presentaciones\Azur.pot</Template>
  <TotalTime>4255</TotalTime>
  <Words>1157</Words>
  <Application>Microsoft Office PowerPoint</Application>
  <PresentationFormat>Presentación en pantalla (4:3)</PresentationFormat>
  <Paragraphs>493</Paragraphs>
  <Slides>39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39</vt:i4>
      </vt:variant>
    </vt:vector>
  </HeadingPairs>
  <TitlesOfParts>
    <vt:vector size="46" baseType="lpstr">
      <vt:lpstr>Arial</vt:lpstr>
      <vt:lpstr>Calibri</vt:lpstr>
      <vt:lpstr>Georgia</vt:lpstr>
      <vt:lpstr>Shruti</vt:lpstr>
      <vt:lpstr>Times New Roman</vt:lpstr>
      <vt:lpstr>Wingdings</vt:lpstr>
      <vt:lpstr>Azur</vt:lpstr>
      <vt:lpstr>LOS DESAFIOS DEL SIGLO XXI  PARA EL SECTOR AGROPECUARIO BOLIVIANO</vt:lpstr>
      <vt:lpstr>QUE SE PRETENDE HACER?</vt:lpstr>
      <vt:lpstr>1. Los cambios que se generaron</vt:lpstr>
      <vt:lpstr>Presentación de PowerPoint</vt:lpstr>
      <vt:lpstr>2. Los cambios que estamos viendo y viviendo del 2000 al 2019</vt:lpstr>
      <vt:lpstr>Presentación de PowerPoint</vt:lpstr>
      <vt:lpstr>Países con cultivos transgénicos</vt:lpstr>
      <vt:lpstr>Sudamérica a puesta a los cultivos transgenicos</vt:lpstr>
      <vt:lpstr>Fuentes del crecimiento de la producción, 1961 a 1999</vt:lpstr>
      <vt:lpstr>Rendimientos de los cultivos en países en desarrollo, 1961 a 2030</vt:lpstr>
      <vt:lpstr>Bolivia: Rendimientos (kgr/ha)</vt:lpstr>
      <vt:lpstr>Ampliación de la frontera agrícola</vt:lpstr>
      <vt:lpstr>Superficie cultivada</vt:lpstr>
      <vt:lpstr>Presentación de PowerPoint</vt:lpstr>
      <vt:lpstr>Presentación de PowerPoint</vt:lpstr>
      <vt:lpstr>Presentación de PowerPoint</vt:lpstr>
      <vt:lpstr>La pregunta </vt:lpstr>
      <vt:lpstr>Presentación de PowerPoint</vt:lpstr>
      <vt:lpstr>2. Posición estratégica sobre la situación actual</vt:lpstr>
      <vt:lpstr>3. La cuarta y quinta revolución industrial y digital</vt:lpstr>
      <vt:lpstr>4. La biotecnología y el modelo de los recursos genéticos</vt:lpstr>
      <vt:lpstr>A QUE NOS LLEVA???</vt:lpstr>
      <vt:lpstr>Presentación de PowerPoint</vt:lpstr>
      <vt:lpstr>Presentación de PowerPoint</vt:lpstr>
      <vt:lpstr>Cultivos con edición genética</vt:lpstr>
      <vt:lpstr>Ya se tiene un mapa de países trabajando en edición genética</vt:lpstr>
      <vt:lpstr>Países con investigación en nanotecnología</vt:lpstr>
      <vt:lpstr>Presentación de PowerPoint</vt:lpstr>
      <vt:lpstr>5. La demanda y producción de alimentos</vt:lpstr>
      <vt:lpstr>Tener mayor volumen de producción no es sinónimo de seguridad alimentaria (falso discurso)</vt:lpstr>
      <vt:lpstr>Presentación de PowerPoint</vt:lpstr>
      <vt:lpstr>Presentación de PowerPoint</vt:lpstr>
      <vt:lpstr>6. Los desafíos de las políticas agropecuarias</vt:lpstr>
      <vt:lpstr>Desafíos de Estado</vt:lpstr>
      <vt:lpstr>Que se necesita?</vt:lpstr>
      <vt:lpstr>RETO FINAL</vt:lpstr>
      <vt:lpstr>Desafío y dificultades a superar</vt:lpstr>
      <vt:lpstr>Presentación de PowerPoint</vt:lpstr>
      <vt:lpstr>Presentación de PowerPoint</vt:lpstr>
    </vt:vector>
  </TitlesOfParts>
  <Company>Jorge Romina Co.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CAP. MARCO TEORICO</dc:title>
  <dc:creator>Jorge</dc:creator>
  <cp:lastModifiedBy>Usuario de Windows</cp:lastModifiedBy>
  <cp:revision>291</cp:revision>
  <cp:lastPrinted>1601-01-01T00:00:00Z</cp:lastPrinted>
  <dcterms:created xsi:type="dcterms:W3CDTF">2004-10-01T17:57:36Z</dcterms:created>
  <dcterms:modified xsi:type="dcterms:W3CDTF">2020-02-19T18:41:06Z</dcterms:modified>
</cp:coreProperties>
</file>